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7"/>
  </p:notesMasterIdLst>
  <p:sldIdLst>
    <p:sldId id="272" r:id="rId2"/>
    <p:sldId id="257" r:id="rId3"/>
    <p:sldId id="285" r:id="rId4"/>
    <p:sldId id="263" r:id="rId5"/>
    <p:sldId id="270" r:id="rId6"/>
    <p:sldId id="273" r:id="rId7"/>
    <p:sldId id="276" r:id="rId8"/>
    <p:sldId id="278" r:id="rId9"/>
    <p:sldId id="280" r:id="rId10"/>
    <p:sldId id="281" r:id="rId11"/>
    <p:sldId id="282" r:id="rId12"/>
    <p:sldId id="286" r:id="rId13"/>
    <p:sldId id="287" r:id="rId14"/>
    <p:sldId id="288" r:id="rId15"/>
    <p:sldId id="28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4" autoAdjust="0"/>
    <p:restoredTop sz="94660"/>
  </p:normalViewPr>
  <p:slideViewPr>
    <p:cSldViewPr snapToGrid="0">
      <p:cViewPr varScale="1">
        <p:scale>
          <a:sx n="68" d="100"/>
          <a:sy n="68" d="100"/>
        </p:scale>
        <p:origin x="87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8.png>
</file>

<file path=ppt/media/image2.png>
</file>

<file path=ppt/media/image20.png>
</file>

<file path=ppt/media/image2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D6CA8F-E589-4377-BB9B-780D38AA0CAD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CA73A-FD14-423F-BADC-BFB04F83E3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95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7CA73A-FD14-423F-BADC-BFB04F83E33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70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6CA0E3-419F-4604-BC74-E269FB0F1523}" type="datetime1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752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78ECB-A428-43FC-A0CA-4B64D37FDCD5}" type="datetime1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977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C8AD15-1017-4D8A-9D0A-2CDFE5D39604}" type="datetime1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278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A6ADAF-FB55-4AF3-B2B7-686E20A3D18C}" type="datetime1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673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03428-951A-49DE-A31B-22A85E57845D}" type="datetime1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95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08155-D5EE-48D6-A74B-E8F3F3C24BF6}" type="datetime1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655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5DFFD8-A9D4-4536-A3C5-7F8AAD4EDD22}" type="datetime1">
              <a:rPr lang="en-US" smtClean="0"/>
              <a:t>12/10/2022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80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5F9A5-7053-43D2-B232-972BFCAE03E1}" type="datetime1">
              <a:rPr lang="en-US" smtClean="0"/>
              <a:t>12/10/2022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443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0D002-4600-4DD4-8979-4861D89F147A}" type="datetime1">
              <a:rPr lang="en-US" smtClean="0"/>
              <a:t>12/10/2022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96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D402DF-8CB8-4B6B-AD47-18BD2100941B}" type="datetime1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5692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524548-D006-45F5-88D0-5F4E8ADD5F7E}" type="datetime1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100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A8AC82-2CC8-4EB0-A508-6A88205B6FA0}" type="datetime1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D1490-14D1-4384-ACF6-FB85194E0F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954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5.emf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6.emf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0.PNG"/><Relationship Id="rId4" Type="http://schemas.openxmlformats.org/officeDocument/2006/relationships/image" Target="../media/image6.PNG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13.emf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14.emf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/>
          <p:cNvSpPr/>
          <p:nvPr/>
        </p:nvSpPr>
        <p:spPr>
          <a:xfrm>
            <a:off x="11629847" y="6321196"/>
            <a:ext cx="391614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1</a:t>
            </a:r>
          </a:p>
        </p:txBody>
      </p:sp>
      <p:sp>
        <p:nvSpPr>
          <p:cNvPr id="15" name="Title 14"/>
          <p:cNvSpPr>
            <a:spLocks noGrp="1"/>
          </p:cNvSpPr>
          <p:nvPr>
            <p:ph type="ctrTitle"/>
          </p:nvPr>
        </p:nvSpPr>
        <p:spPr>
          <a:xfrm>
            <a:off x="239258" y="110777"/>
            <a:ext cx="7170535" cy="1725612"/>
          </a:xfrm>
        </p:spPr>
        <p:txBody>
          <a:bodyPr anchor="t">
            <a:noAutofit/>
          </a:bodyPr>
          <a:lstStyle/>
          <a:p>
            <a:pPr algn="l"/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  <a:br>
              <a:rPr lang="en-US" sz="32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sz="3200" dirty="0">
              <a:solidFill>
                <a:schemeClr val="accent6">
                  <a:lumMod val="75000"/>
                </a:schemeClr>
              </a:solidFill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ubtitle 15"/>
          <p:cNvSpPr>
            <a:spLocks noGrp="1"/>
          </p:cNvSpPr>
          <p:nvPr>
            <p:ph type="subTitle" idx="1"/>
          </p:nvPr>
        </p:nvSpPr>
        <p:spPr>
          <a:xfrm>
            <a:off x="1500418" y="2533108"/>
            <a:ext cx="10023987" cy="3879414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and FEM Analysis of a Novel Steering</a:t>
            </a:r>
            <a:br>
              <a:rPr lang="en-US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Shaped Photonic Crystal Fiber </a:t>
            </a:r>
            <a:br>
              <a:rPr lang="en-US" sz="3600" dirty="0"/>
            </a:b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</a:rPr>
              <a:t> 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Mohammad Asif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Arefin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Md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Kabirul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Islam </a:t>
            </a:r>
            <a:br>
              <a:rPr lang="en-US" sz="1600"/>
            </a:br>
            <a:r>
              <a:rPr lang="en-US" sz="1600" i="1">
                <a:latin typeface="Times New Roman" panose="02020603050405020304" pitchFamily="18" charset="0"/>
                <a:cs typeface="Times New Roman" panose="02020603050405020304" pitchFamily="18" charset="0"/>
              </a:rPr>
              <a:t>Department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Mathematics,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Jashore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University of Science and Technology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Multimedia and Creative Technology, Daffodil International University (DIU)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1600" dirty="0"/>
            </a:br>
            <a:br>
              <a:rPr lang="en-US" sz="1400" dirty="0"/>
            </a:br>
            <a:r>
              <a:rPr lang="en-US" sz="1400" dirty="0">
                <a:latin typeface="Cambria" panose="02040503050406030204" pitchFamily="18" charset="0"/>
                <a:ea typeface="Cambria" panose="02040503050406030204" pitchFamily="18" charset="0"/>
              </a:rPr>
              <a:t>                                                                                       </a:t>
            </a:r>
          </a:p>
          <a:p>
            <a:pPr algn="just"/>
            <a:endParaRPr lang="en-US" sz="1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US" sz="14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409222" y="6422217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Novel Steering shape PCF</a:t>
            </a:r>
          </a:p>
        </p:txBody>
      </p:sp>
      <p:sp>
        <p:nvSpPr>
          <p:cNvPr id="17" name="Oval 16"/>
          <p:cNvSpPr/>
          <p:nvPr/>
        </p:nvSpPr>
        <p:spPr>
          <a:xfrm>
            <a:off x="380178" y="2743493"/>
            <a:ext cx="1344561" cy="1320492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Paper ID- 146</a:t>
            </a:r>
          </a:p>
        </p:txBody>
      </p:sp>
      <p:sp>
        <p:nvSpPr>
          <p:cNvPr id="2" name="Minus 1"/>
          <p:cNvSpPr/>
          <p:nvPr/>
        </p:nvSpPr>
        <p:spPr>
          <a:xfrm>
            <a:off x="-2326876" y="6945475"/>
            <a:ext cx="16558591" cy="243007"/>
          </a:xfrm>
          <a:prstGeom prst="mathMinus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utoShape 6" descr="Image result for logo of diu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A287585-8524-4747-9126-09042BB91C39}"/>
              </a:ext>
            </a:extLst>
          </p:cNvPr>
          <p:cNvCxnSpPr/>
          <p:nvPr/>
        </p:nvCxnSpPr>
        <p:spPr>
          <a:xfrm>
            <a:off x="405629" y="2210540"/>
            <a:ext cx="11118776" cy="0"/>
          </a:xfrm>
          <a:prstGeom prst="line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B3472083-2A65-4CDC-8930-25DAEF3E29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2224" y="160337"/>
            <a:ext cx="1577477" cy="1143099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8F9A100-4EE0-43CF-8227-04D3615C19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2369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28"/>
    </mc:Choice>
    <mc:Fallback xmlns="">
      <p:transition spd="slow" advTm="324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36360" y="6426520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10" name="Oval 9"/>
          <p:cNvSpPr/>
          <p:nvPr/>
        </p:nvSpPr>
        <p:spPr>
          <a:xfrm>
            <a:off x="11514338" y="6321196"/>
            <a:ext cx="507123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10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DD69F1-717B-4EC6-82A0-FC0222604D1E}"/>
              </a:ext>
            </a:extLst>
          </p:cNvPr>
          <p:cNvSpPr/>
          <p:nvPr/>
        </p:nvSpPr>
        <p:spPr>
          <a:xfrm>
            <a:off x="266255" y="160918"/>
            <a:ext cx="51785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835C78-06D9-4297-B0AB-A8CE6FCAECA4}"/>
              </a:ext>
            </a:extLst>
          </p:cNvPr>
          <p:cNvCxnSpPr/>
          <p:nvPr/>
        </p:nvCxnSpPr>
        <p:spPr>
          <a:xfrm flipV="1">
            <a:off x="400676" y="1173753"/>
            <a:ext cx="11390648" cy="98222"/>
          </a:xfrm>
          <a:prstGeom prst="line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D5C592C-8CCC-4F7C-B8DB-44EF88A495B4}"/>
              </a:ext>
            </a:extLst>
          </p:cNvPr>
          <p:cNvSpPr txBox="1"/>
          <p:nvPr/>
        </p:nvSpPr>
        <p:spPr>
          <a:xfrm>
            <a:off x="5036360" y="472229"/>
            <a:ext cx="67472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itchFamily="18" charset="0"/>
              </a:rPr>
              <a:t>SIMULATION AND RESULTS cont.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E58EB8D-DB87-49BB-8514-D50504FF988F}"/>
                  </a:ext>
                </a:extLst>
              </p:cNvPr>
              <p:cNvSpPr txBox="1"/>
              <p:nvPr/>
            </p:nvSpPr>
            <p:spPr>
              <a:xfrm>
                <a:off x="665824" y="2123068"/>
                <a:ext cx="5202316" cy="25271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hangingPunct="0"/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Effective Mode Area</a:t>
                </a:r>
              </a:p>
              <a:p>
                <a:pPr hangingPunct="0"/>
                <a:endPara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hangingPunct="0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effective mode area (</a:t>
                </a:r>
                <a:r>
                  <a:rPr lang="en-US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US" i="1" baseline="-25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eff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 has been computed by the following expression as follows in equation no (4)</a:t>
                </a:r>
              </a:p>
              <a:p>
                <a:pPr hangingPunct="0"/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 </a:t>
                </a:r>
              </a:p>
              <a:p>
                <a:pPr hangingPunct="0"/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AU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AU" i="1"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  <m:r>
                      <a:rPr lang="en-AU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nary>
                                  <m:naryPr>
                                    <m:chr m:val="∬"/>
                                    <m:limLoc m:val="undOvr"/>
                                    <m:subHide m:val="on"/>
                                    <m:supHide m:val="on"/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/>
                                  <m:sup/>
                                  <m:e>
                                    <m:sSup>
                                      <m:sSupPr>
                                        <m:ctrlPr>
                                          <a:rPr lang="en-US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AU" i="1">
                                            <a:latin typeface="Cambria Math" panose="02040503050406030204" pitchFamily="18" charset="0"/>
                                          </a:rPr>
                                          <m:t>|</m:t>
                                        </m:r>
                                        <m:r>
                                          <a:rPr lang="en-AU" i="1">
                                            <a:latin typeface="Cambria Math" panose="02040503050406030204" pitchFamily="18" charset="0"/>
                                          </a:rPr>
                                          <m:t>𝐸</m:t>
                                        </m:r>
                                        <m:r>
                                          <a:rPr lang="en-AU" i="1">
                                            <a:latin typeface="Cambria Math" panose="02040503050406030204" pitchFamily="18" charset="0"/>
                                          </a:rPr>
                                          <m:t>(</m:t>
                                        </m:r>
                                        <m:r>
                                          <a:rPr lang="en-AU" i="1"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  <m:r>
                                          <a:rPr lang="en-AU" i="1">
                                            <a:latin typeface="Cambria Math" panose="02040503050406030204" pitchFamily="18" charset="0"/>
                                          </a:rPr>
                                          <m:t>,</m:t>
                                        </m:r>
                                        <m:r>
                                          <a:rPr lang="en-AU" i="1">
                                            <a:latin typeface="Cambria Math" panose="02040503050406030204" pitchFamily="18" charset="0"/>
                                          </a:rPr>
                                          <m:t>𝑦</m:t>
                                        </m:r>
                                        <m:r>
                                          <a:rPr lang="en-AU" i="1">
                                            <a:latin typeface="Cambria Math" panose="02040503050406030204" pitchFamily="18" charset="0"/>
                                          </a:rPr>
                                          <m:t>)|</m:t>
                                        </m:r>
                                      </m:e>
                                      <m:sup>
                                        <m:r>
                                          <a:rPr lang="en-AU" i="1">
                                            <a:latin typeface="Cambria Math" panose="020405030504060302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  <m:r>
                                      <a:rPr lang="en-AU" i="1">
                                        <a:latin typeface="Cambria Math" panose="02040503050406030204" pitchFamily="18" charset="0"/>
                                      </a:rPr>
                                      <m:t>𝑑𝑥𝑑𝑦</m:t>
                                    </m:r>
                                  </m:e>
                                </m:nary>
                              </m:e>
                            </m:d>
                          </m:e>
                          <m:sup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nary>
                          <m:naryPr>
                            <m:chr m:val="∬"/>
                            <m:limLoc m:val="undOvr"/>
                            <m:subHide m:val="on"/>
                            <m:supHide m:val="on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en-US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AU" i="1">
                                    <a:latin typeface="Cambria Math" panose="02040503050406030204" pitchFamily="18" charset="0"/>
                                  </a:rPr>
                                  <m:t>|</m:t>
                                </m:r>
                                <m:r>
                                  <a:rPr lang="en-AU" i="1">
                                    <a:latin typeface="Cambria Math" panose="02040503050406030204" pitchFamily="18" charset="0"/>
                                  </a:rPr>
                                  <m:t>𝐸</m:t>
                                </m:r>
                                <m:r>
                                  <a:rPr lang="en-AU" i="1">
                                    <a:latin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AU" i="1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AU" i="1">
                                    <a:latin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a:rPr lang="en-AU" i="1">
                                    <a:latin typeface="Cambria Math" panose="02040503050406030204" pitchFamily="18" charset="0"/>
                                  </a:rPr>
                                  <m:t>𝑦</m:t>
                                </m:r>
                                <m:r>
                                  <a:rPr lang="en-AU" i="1">
                                    <a:latin typeface="Cambria Math" panose="02040503050406030204" pitchFamily="18" charset="0"/>
                                  </a:rPr>
                                  <m:t>)|</m:t>
                                </m:r>
                              </m:e>
                              <m:sup>
                                <m:r>
                                  <a:rPr lang="en-AU" i="1">
                                    <a:latin typeface="Cambria Math" panose="02040503050406030204" pitchFamily="18" charset="0"/>
                                  </a:rPr>
                                  <m:t>4</m:t>
                                </m:r>
                              </m:sup>
                            </m:sSup>
                            <m:r>
                              <a:rPr lang="en-AU" i="1">
                                <a:latin typeface="Cambria Math" panose="02040503050406030204" pitchFamily="18" charset="0"/>
                              </a:rPr>
                              <m:t>𝑑𝑥𝑑𝑦</m:t>
                            </m:r>
                          </m:e>
                        </m:nary>
                      </m:den>
                    </m:f>
                  </m:oMath>
                </a14:m>
                <a:r>
                  <a:rPr lang="en-AU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					(4)</a:t>
                </a:r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E58EB8D-DB87-49BB-8514-D50504FF988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824" y="2123068"/>
                <a:ext cx="5202316" cy="2527102"/>
              </a:xfrm>
              <a:prstGeom prst="rect">
                <a:avLst/>
              </a:prstGeom>
              <a:blipFill>
                <a:blip r:embed="rId4"/>
                <a:stretch>
                  <a:fillRect l="-1756" t="-19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A6B0E6D2-B51D-4421-80F0-C8F6229B1293}"/>
              </a:ext>
            </a:extLst>
          </p:cNvPr>
          <p:cNvSpPr txBox="1"/>
          <p:nvPr/>
        </p:nvSpPr>
        <p:spPr>
          <a:xfrm>
            <a:off x="7603334" y="5283626"/>
            <a:ext cx="4026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7 Wavelength vs Effective mode area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543B9A20-5FC5-407D-9857-548D4195A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7706" y="1338597"/>
            <a:ext cx="5174294" cy="38784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8B9D35-7DD4-475A-B01A-3B3F4A2E00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691" y="147145"/>
            <a:ext cx="1338016" cy="96957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4AB7863-94B3-4E5F-A9AC-7DB514DC11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673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42"/>
    </mc:Choice>
    <mc:Fallback xmlns="">
      <p:transition spd="slow" advTm="53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36360" y="6417642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10" name="Oval 9"/>
          <p:cNvSpPr/>
          <p:nvPr/>
        </p:nvSpPr>
        <p:spPr>
          <a:xfrm>
            <a:off x="11416683" y="6295448"/>
            <a:ext cx="489368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11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DD69F1-717B-4EC6-82A0-FC0222604D1E}"/>
              </a:ext>
            </a:extLst>
          </p:cNvPr>
          <p:cNvSpPr/>
          <p:nvPr/>
        </p:nvSpPr>
        <p:spPr>
          <a:xfrm>
            <a:off x="266255" y="160918"/>
            <a:ext cx="51785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835C78-06D9-4297-B0AB-A8CE6FCAECA4}"/>
              </a:ext>
            </a:extLst>
          </p:cNvPr>
          <p:cNvCxnSpPr/>
          <p:nvPr/>
        </p:nvCxnSpPr>
        <p:spPr>
          <a:xfrm flipV="1">
            <a:off x="400676" y="1173753"/>
            <a:ext cx="11390648" cy="98222"/>
          </a:xfrm>
          <a:prstGeom prst="line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D5C592C-8CCC-4F7C-B8DB-44EF88A495B4}"/>
              </a:ext>
            </a:extLst>
          </p:cNvPr>
          <p:cNvSpPr txBox="1"/>
          <p:nvPr/>
        </p:nvSpPr>
        <p:spPr>
          <a:xfrm>
            <a:off x="4858867" y="402226"/>
            <a:ext cx="67114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itchFamily="18" charset="0"/>
              </a:rPr>
              <a:t>SIMULATION AND RESULTS </a:t>
            </a:r>
            <a:r>
              <a:rPr lang="en-US" alt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itchFamily="18" charset="0"/>
              </a:rPr>
              <a:t>cont.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1DDE1D7A-8638-44B6-8C9B-B9B05D466EA6}"/>
                  </a:ext>
                </a:extLst>
              </p:cNvPr>
              <p:cNvSpPr/>
              <p:nvPr/>
            </p:nvSpPr>
            <p:spPr>
              <a:xfrm>
                <a:off x="926237" y="2009124"/>
                <a:ext cx="5092823" cy="35784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NON Linear Coefficient</a:t>
                </a:r>
              </a:p>
              <a:p>
                <a:endParaRPr lang="en-US" sz="2400" b="1" dirty="0">
                  <a:latin typeface="Times New Roman" panose="02020603050405020304" pitchFamily="18" charset="0"/>
                  <a:ea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Nonlinear effects would be significant if small area provide high optical density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Nonlinear coefficient and effective mode area are inversely correlated.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The nonlinear coefficient can be examined by the following equation ,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   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𝑛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𝑒𝑓𝑓</m:t>
                                </m:r>
                              </m:sub>
                            </m:sSub>
                          </m:den>
                        </m:f>
                      </m:e>
                    </m:d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              (5)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=nonlinear refractive index 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𝑒𝑓𝑓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= </m:t>
                        </m:r>
                      </m:sub>
                    </m:sSub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Effective Mode Area (in µm²)</a:t>
                </a:r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1DDE1D7A-8638-44B6-8C9B-B9B05D466E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6237" y="2009124"/>
                <a:ext cx="5092823" cy="3578416"/>
              </a:xfrm>
              <a:prstGeom prst="rect">
                <a:avLst/>
              </a:prstGeom>
              <a:blipFill>
                <a:blip r:embed="rId4"/>
                <a:stretch>
                  <a:fillRect l="-1916" t="-1363" r="-240" b="-11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3990922A-6F98-41E3-B133-D7DB68F8980D}"/>
              </a:ext>
            </a:extLst>
          </p:cNvPr>
          <p:cNvSpPr txBox="1"/>
          <p:nvPr/>
        </p:nvSpPr>
        <p:spPr>
          <a:xfrm>
            <a:off x="7199790" y="6048310"/>
            <a:ext cx="42168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Fig.8 Wavelength vs Non linear coefficient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89CB9B0E-A678-4ACF-8A9D-17FB0D91C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942" y="1459810"/>
            <a:ext cx="6085121" cy="4561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58FF34A0-9F24-4F4A-BD93-599ECA966C2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691" y="147145"/>
            <a:ext cx="1338016" cy="96957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AB4C4BF-0DB0-42DC-B1EB-12FAF7C415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98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310"/>
    </mc:Choice>
    <mc:Fallback xmlns="">
      <p:transition spd="slow" advTm="523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31055" y="6351826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9" name="Oval 8"/>
          <p:cNvSpPr/>
          <p:nvPr/>
        </p:nvSpPr>
        <p:spPr>
          <a:xfrm>
            <a:off x="11484793" y="6321196"/>
            <a:ext cx="536668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12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22FBF-C2DF-45B3-8F03-96512D013153}"/>
              </a:ext>
            </a:extLst>
          </p:cNvPr>
          <p:cNvSpPr txBox="1"/>
          <p:nvPr/>
        </p:nvSpPr>
        <p:spPr>
          <a:xfrm flipH="1">
            <a:off x="4927107" y="355500"/>
            <a:ext cx="65576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Comparison Chart With Prior Work</a:t>
            </a:r>
            <a:endParaRPr lang="en-US" sz="28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253915-89B9-4807-AEFC-DA141BC80A90}"/>
              </a:ext>
            </a:extLst>
          </p:cNvPr>
          <p:cNvCxnSpPr/>
          <p:nvPr/>
        </p:nvCxnSpPr>
        <p:spPr>
          <a:xfrm>
            <a:off x="285565" y="1260628"/>
            <a:ext cx="11620870" cy="0"/>
          </a:xfrm>
          <a:prstGeom prst="line">
            <a:avLst/>
          </a:prstGeom>
          <a:ln w="571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97E8EBD-CA91-458A-8221-F826FDAB18E3}"/>
              </a:ext>
            </a:extLst>
          </p:cNvPr>
          <p:cNvSpPr/>
          <p:nvPr/>
        </p:nvSpPr>
        <p:spPr>
          <a:xfrm>
            <a:off x="211271" y="136525"/>
            <a:ext cx="4715836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11E121CA-B277-43BB-834B-892C15C20B4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83459938"/>
                  </p:ext>
                </p:extLst>
              </p:nvPr>
            </p:nvGraphicFramePr>
            <p:xfrm>
              <a:off x="1191284" y="2065466"/>
              <a:ext cx="9809432" cy="278989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59197">
                      <a:extLst>
                        <a:ext uri="{9D8B030D-6E8A-4147-A177-3AD203B41FA5}">
                          <a16:colId xmlns:a16="http://schemas.microsoft.com/office/drawing/2014/main" val="376043047"/>
                        </a:ext>
                      </a:extLst>
                    </a:gridCol>
                    <a:gridCol w="2331770">
                      <a:extLst>
                        <a:ext uri="{9D8B030D-6E8A-4147-A177-3AD203B41FA5}">
                          <a16:colId xmlns:a16="http://schemas.microsoft.com/office/drawing/2014/main" val="805826675"/>
                        </a:ext>
                      </a:extLst>
                    </a:gridCol>
                    <a:gridCol w="2183344">
                      <a:extLst>
                        <a:ext uri="{9D8B030D-6E8A-4147-A177-3AD203B41FA5}">
                          <a16:colId xmlns:a16="http://schemas.microsoft.com/office/drawing/2014/main" val="527247694"/>
                        </a:ext>
                      </a:extLst>
                    </a:gridCol>
                    <a:gridCol w="1728786">
                      <a:extLst>
                        <a:ext uri="{9D8B030D-6E8A-4147-A177-3AD203B41FA5}">
                          <a16:colId xmlns:a16="http://schemas.microsoft.com/office/drawing/2014/main" val="2013284496"/>
                        </a:ext>
                      </a:extLst>
                    </a:gridCol>
                    <a:gridCol w="1706335">
                      <a:extLst>
                        <a:ext uri="{9D8B030D-6E8A-4147-A177-3AD203B41FA5}">
                          <a16:colId xmlns:a16="http://schemas.microsoft.com/office/drawing/2014/main" val="2746327929"/>
                        </a:ext>
                      </a:extLst>
                    </a:gridCol>
                  </a:tblGrid>
                  <a:tr h="387956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References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Birefringence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Nonlinearity</a:t>
                          </a:r>
                          <a:r>
                            <a:rPr lang="en-US" sz="1800" b="0" baseline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(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8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w</m:t>
                                  </m:r>
                                </m:e>
                                <m:sup>
                                  <m:r>
                                    <a:rPr lang="en-US" sz="18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  <m:r>
                                <m:rPr>
                                  <m:sty m:val="p"/>
                                </m:rPr>
                                <a:rPr lang="en-US" sz="1800" b="0" i="0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k</m:t>
                              </m:r>
                              <m:sSup>
                                <m:sSupPr>
                                  <m:ctrlPr>
                                    <a:rPr lang="en-US" sz="18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8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m</m:t>
                                  </m:r>
                                </m:e>
                                <m:sup>
                                  <m:r>
                                    <a:rPr lang="en-US" sz="1800" b="0" i="0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</a:rPr>
                                    <m:t>−1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)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Power</a:t>
                          </a:r>
                          <a:br>
                            <a:rPr lang="en-US" sz="1800" b="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800" b="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Fraction</a:t>
                          </a:r>
                          <a:endParaRPr lang="en-US" sz="1800" b="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Geometry</a:t>
                          </a:r>
                          <a:endParaRPr lang="en-US" sz="1800" b="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92057"/>
                      </a:ext>
                    </a:extLst>
                  </a:tr>
                  <a:tr h="4247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   [2]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2.02</a:t>
                          </a:r>
                          <a:r>
                            <a:rPr lang="en-US" sz="1800" b="0" i="1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−2</m:t>
                                  </m:r>
                                </m:sup>
                              </m:sSup>
                            </m:oMath>
                          </a14:m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40.68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69705964"/>
                      </a:ext>
                    </a:extLst>
                  </a:tr>
                  <a:tr h="424793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   [3]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2.02</a:t>
                          </a:r>
                          <a:r>
                            <a:rPr lang="en-US" sz="1800" b="0" i="1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800" b="0" i="0" u="none" strike="noStrike" kern="1200" baseline="0" dirty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</a:t>
                          </a:r>
                          <a:endParaRPr lang="en-US" sz="1800" dirty="0">
                            <a:latin typeface="Times New Roman" panose="02020603050405020304" pitchFamily="18" charset="0"/>
                            <a:ea typeface="Cambria" panose="020405030504060302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50.67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123908151"/>
                      </a:ext>
                    </a:extLst>
                  </a:tr>
                  <a:tr h="424793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   [5]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i="1" dirty="0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5.40×</m:t>
                                </m:r>
                                <m:sSup>
                                  <m:sSupPr>
                                    <m:ctrlPr>
                                      <a:rPr lang="en-US" sz="1800" b="0" i="1" dirty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800" b="0" i="1" dirty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800" b="0" i="1" dirty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−3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41.77</a:t>
                          </a:r>
                          <a:endParaRPr lang="en-US" sz="1800" i="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2859541"/>
                      </a:ext>
                    </a:extLst>
                  </a:tr>
                  <a:tr h="424793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baseline="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   </a:t>
                          </a:r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[6]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7.94</a:t>
                          </a:r>
                          <a:r>
                            <a:rPr lang="en-US" sz="1800" b="0" i="1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800" b="0" i="0" u="none" strike="noStrike" kern="1200" baseline="0" dirty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</a:t>
                          </a:r>
                          <a:endParaRPr lang="en-US" sz="1800" dirty="0">
                            <a:latin typeface="Times New Roman" panose="02020603050405020304" pitchFamily="18" charset="0"/>
                            <a:ea typeface="Cambria" panose="020405030504060302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Hexa-circular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65579740"/>
                      </a:ext>
                    </a:extLst>
                  </a:tr>
                  <a:tr h="45064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i="0" u="none" strike="noStrike" kern="1200" baseline="0" dirty="0">
                              <a:solidFill>
                                <a:srgbClr val="00B0F0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Proposed PCF</a:t>
                          </a:r>
                          <a:endParaRPr lang="en-US" sz="1800" b="1" dirty="0">
                            <a:solidFill>
                              <a:srgbClr val="00B0F0"/>
                            </a:solidFill>
                            <a:latin typeface="Times New Roman" panose="02020603050405020304" pitchFamily="18" charset="0"/>
                            <a:ea typeface="Cambria" panose="020405030504060302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1800" b="0" i="1" dirty="0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1.10×</m:t>
                                </m:r>
                                <m:sSup>
                                  <m:sSupPr>
                                    <m:ctrlPr>
                                      <a:rPr lang="en-US" sz="1800" b="0" i="1" dirty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800" b="0" i="1" dirty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10</m:t>
                                    </m:r>
                                  </m:e>
                                  <m:sup>
                                    <m:r>
                                      <a:rPr lang="en-US" sz="1800" b="0" i="1" dirty="0" smtClean="0">
                                        <a:solidFill>
                                          <a:srgbClr val="000000"/>
                                        </a:solidFill>
                                        <a:effectLst/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−3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6.45</a:t>
                          </a:r>
                          <a:r>
                            <a:rPr lang="en-US" sz="1800" b="0" i="1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8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4</m:t>
                                  </m:r>
                                </m:sup>
                              </m:sSup>
                            </m:oMath>
                          </a14:m>
                          <a:r>
                            <a:rPr lang="en-US" sz="1800" b="0" i="0" u="none" strike="noStrike" kern="1200" baseline="0" dirty="0">
                              <a:solidFill>
                                <a:schemeClr val="dk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</a:t>
                          </a:r>
                          <a:endParaRPr lang="en-US" sz="1800" dirty="0">
                            <a:latin typeface="Times New Roman" panose="02020603050405020304" pitchFamily="18" charset="0"/>
                            <a:ea typeface="Cambria" panose="020405030504060302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68%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Steering-Ellipse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27519837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11E121CA-B277-43BB-834B-892C15C20B44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483459938"/>
                  </p:ext>
                </p:extLst>
              </p:nvPr>
            </p:nvGraphicFramePr>
            <p:xfrm>
              <a:off x="1191284" y="2065466"/>
              <a:ext cx="9809432" cy="2789894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859197">
                      <a:extLst>
                        <a:ext uri="{9D8B030D-6E8A-4147-A177-3AD203B41FA5}">
                          <a16:colId xmlns:a16="http://schemas.microsoft.com/office/drawing/2014/main" val="376043047"/>
                        </a:ext>
                      </a:extLst>
                    </a:gridCol>
                    <a:gridCol w="2331770">
                      <a:extLst>
                        <a:ext uri="{9D8B030D-6E8A-4147-A177-3AD203B41FA5}">
                          <a16:colId xmlns:a16="http://schemas.microsoft.com/office/drawing/2014/main" val="805826675"/>
                        </a:ext>
                      </a:extLst>
                    </a:gridCol>
                    <a:gridCol w="2183344">
                      <a:extLst>
                        <a:ext uri="{9D8B030D-6E8A-4147-A177-3AD203B41FA5}">
                          <a16:colId xmlns:a16="http://schemas.microsoft.com/office/drawing/2014/main" val="527247694"/>
                        </a:ext>
                      </a:extLst>
                    </a:gridCol>
                    <a:gridCol w="1728786">
                      <a:extLst>
                        <a:ext uri="{9D8B030D-6E8A-4147-A177-3AD203B41FA5}">
                          <a16:colId xmlns:a16="http://schemas.microsoft.com/office/drawing/2014/main" val="2013284496"/>
                        </a:ext>
                      </a:extLst>
                    </a:gridCol>
                    <a:gridCol w="1706335">
                      <a:extLst>
                        <a:ext uri="{9D8B030D-6E8A-4147-A177-3AD203B41FA5}">
                          <a16:colId xmlns:a16="http://schemas.microsoft.com/office/drawing/2014/main" val="2746327929"/>
                        </a:ext>
                      </a:extLst>
                    </a:gridCol>
                  </a:tblGrid>
                  <a:tr h="64008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References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dirty="0">
                              <a:solidFill>
                                <a:schemeClr val="tx1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Birefringence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92458" t="-4762" r="-158101" b="-34571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Power</a:t>
                          </a:r>
                          <a:br>
                            <a:rPr lang="en-US" sz="1800" b="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</a:br>
                          <a:r>
                            <a:rPr lang="en-US" sz="1800" b="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Fraction</a:t>
                          </a:r>
                          <a:endParaRPr lang="en-US" sz="1800" b="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1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Geometry</a:t>
                          </a:r>
                          <a:endParaRPr lang="en-US" sz="1800" b="0" dirty="0">
                            <a:solidFill>
                              <a:schemeClr val="tx1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75000"/>
                          </a:schemeClr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92057"/>
                      </a:ext>
                    </a:extLst>
                  </a:tr>
                  <a:tr h="424793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   [2]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9896" t="-157143" r="-241253" b="-41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40.68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269705964"/>
                      </a:ext>
                    </a:extLst>
                  </a:tr>
                  <a:tr h="424793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   [3]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9896" t="-257143" r="-241253" b="-31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50.67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123908151"/>
                      </a:ext>
                    </a:extLst>
                  </a:tr>
                  <a:tr h="424793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   [5]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9896" t="-357143" r="-241253" b="-21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41.77</a:t>
                          </a:r>
                          <a:endParaRPr lang="en-US" sz="1800" i="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32859541"/>
                      </a:ext>
                    </a:extLst>
                  </a:tr>
                  <a:tr h="424793">
                    <a:tc>
                      <a:txBody>
                        <a:bodyPr/>
                        <a:lstStyle/>
                        <a:p>
                          <a:pPr marL="0" marR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baseline="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        </a:t>
                          </a:r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[6]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92458" t="-457143" r="-158101" b="-1185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dirty="0"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-</a:t>
                          </a: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Hexa-circular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265579740"/>
                      </a:ext>
                    </a:extLst>
                  </a:tr>
                  <a:tr h="45064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1" i="0" u="none" strike="noStrike" kern="1200" baseline="0" dirty="0">
                              <a:solidFill>
                                <a:srgbClr val="00B0F0"/>
                              </a:solidFill>
                              <a:latin typeface="Times New Roman" panose="02020603050405020304" pitchFamily="18" charset="0"/>
                              <a:ea typeface="Cambria" panose="02040503050406030204" pitchFamily="18" charset="0"/>
                              <a:cs typeface="Times New Roman" panose="02020603050405020304" pitchFamily="18" charset="0"/>
                            </a:rPr>
                            <a:t> Proposed PCF</a:t>
                          </a:r>
                          <a:endParaRPr lang="en-US" sz="1800" b="1" dirty="0">
                            <a:solidFill>
                              <a:srgbClr val="00B0F0"/>
                            </a:solidFill>
                            <a:latin typeface="Times New Roman" panose="02020603050405020304" pitchFamily="18" charset="0"/>
                            <a:ea typeface="Cambria" panose="020405030504060302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79896" t="-527027" r="-241253" b="-121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4"/>
                          <a:stretch>
                            <a:fillRect l="-192458" t="-527027" r="-158101" b="-121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68%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Steering-Ellipse</a:t>
                          </a:r>
                          <a:endParaRPr lang="en-US" sz="18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27519837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7EC34839-80C9-420C-A44B-055EA94119B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445" y="136525"/>
            <a:ext cx="1338016" cy="96957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50953AE-3167-47AB-91B8-4D94E2B314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26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455"/>
    </mc:Choice>
    <mc:Fallback xmlns="">
      <p:transition spd="slow" advTm="594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31055" y="6351826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9" name="Oval 8"/>
          <p:cNvSpPr/>
          <p:nvPr/>
        </p:nvSpPr>
        <p:spPr>
          <a:xfrm>
            <a:off x="11540971" y="6321196"/>
            <a:ext cx="480490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13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22FBF-C2DF-45B3-8F03-96512D013153}"/>
              </a:ext>
            </a:extLst>
          </p:cNvPr>
          <p:cNvSpPr txBox="1"/>
          <p:nvPr/>
        </p:nvSpPr>
        <p:spPr>
          <a:xfrm flipH="1">
            <a:off x="5423043" y="329246"/>
            <a:ext cx="6557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Application of proposed PCF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253915-89B9-4807-AEFC-DA141BC80A90}"/>
              </a:ext>
            </a:extLst>
          </p:cNvPr>
          <p:cNvCxnSpPr/>
          <p:nvPr/>
        </p:nvCxnSpPr>
        <p:spPr>
          <a:xfrm>
            <a:off x="285565" y="1260628"/>
            <a:ext cx="11620870" cy="0"/>
          </a:xfrm>
          <a:prstGeom prst="line">
            <a:avLst/>
          </a:prstGeom>
          <a:ln w="571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97E8EBD-CA91-458A-8221-F826FDAB18E3}"/>
              </a:ext>
            </a:extLst>
          </p:cNvPr>
          <p:cNvSpPr/>
          <p:nvPr/>
        </p:nvSpPr>
        <p:spPr>
          <a:xfrm>
            <a:off x="211271" y="136525"/>
            <a:ext cx="471583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7E57404-B3B6-4078-A422-9526179084DE}"/>
              </a:ext>
            </a:extLst>
          </p:cNvPr>
          <p:cNvSpPr/>
          <p:nvPr/>
        </p:nvSpPr>
        <p:spPr>
          <a:xfrm>
            <a:off x="2715827" y="1607236"/>
            <a:ext cx="6096000" cy="40886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The  proposed PCF may be a good applicant for</a:t>
            </a:r>
          </a:p>
          <a:p>
            <a:endParaRPr lang="en-US" sz="2400" dirty="0">
              <a:latin typeface="Times New Roman" panose="020206030504050203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Super continuum Generation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Parametric Amplification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Four Wave Mixing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Optical Communication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Fiber Sensors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Optic Coherence Tomography (OCT)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D2FA1E-EEB8-486D-9576-D95D7B743A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445" y="136845"/>
            <a:ext cx="1338016" cy="96957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D713A5C-64CA-4A38-9DBB-6FFA8A6133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493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60"/>
    </mc:Choice>
    <mc:Fallback xmlns="">
      <p:transition spd="slow" advTm="15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31055" y="6351826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9" name="Oval 8"/>
          <p:cNvSpPr/>
          <p:nvPr/>
        </p:nvSpPr>
        <p:spPr>
          <a:xfrm>
            <a:off x="11540971" y="6321196"/>
            <a:ext cx="480490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14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22FBF-C2DF-45B3-8F03-96512D013153}"/>
              </a:ext>
            </a:extLst>
          </p:cNvPr>
          <p:cNvSpPr txBox="1"/>
          <p:nvPr/>
        </p:nvSpPr>
        <p:spPr>
          <a:xfrm flipH="1">
            <a:off x="6495280" y="351968"/>
            <a:ext cx="65576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REFERENCES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253915-89B9-4807-AEFC-DA141BC80A90}"/>
              </a:ext>
            </a:extLst>
          </p:cNvPr>
          <p:cNvCxnSpPr/>
          <p:nvPr/>
        </p:nvCxnSpPr>
        <p:spPr>
          <a:xfrm>
            <a:off x="285565" y="1260628"/>
            <a:ext cx="11620870" cy="0"/>
          </a:xfrm>
          <a:prstGeom prst="line">
            <a:avLst/>
          </a:prstGeom>
          <a:ln w="571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97E8EBD-CA91-458A-8221-F826FDAB18E3}"/>
              </a:ext>
            </a:extLst>
          </p:cNvPr>
          <p:cNvSpPr/>
          <p:nvPr/>
        </p:nvSpPr>
        <p:spPr>
          <a:xfrm>
            <a:off x="211271" y="136525"/>
            <a:ext cx="471583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1AA4CC-E9FA-447D-90D9-9E214B3AF277}"/>
              </a:ext>
            </a:extLst>
          </p:cNvPr>
          <p:cNvSpPr/>
          <p:nvPr/>
        </p:nvSpPr>
        <p:spPr>
          <a:xfrm>
            <a:off x="948432" y="1484244"/>
            <a:ext cx="10153094" cy="49552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[1].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 Liao, T Huang, Z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Xiong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Kuang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Y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“Design and analysis of an ultrahigh birefringent nonlinear spiral photonic crystal fiber with large negative flattened dispersion, </a:t>
            </a:r>
            <a:r>
              <a:rPr lang="en-US" sz="1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Optik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 135, pp.42-49, 2017. </a:t>
            </a:r>
          </a:p>
          <a:p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[2].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 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Agbemabiese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E K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Akowuah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“Numerical analysis of photonic crystal fiber of ultra-high birefringence and high nonlinearity,”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Scientific Reports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 10(1), pp.1-12, 2020.</a:t>
            </a:r>
          </a:p>
          <a:p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[3].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R Hasan, M S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Anower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 I Hasan, “Polarization maintaining highly nonlinear photonic crystal fiber with closely lying two zero dispersion wavelengths,”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Optical Engineering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 55, p.056107, 2016. </a:t>
            </a:r>
          </a:p>
          <a:p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[4].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Saha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Hossain, M 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Rahaman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“Design and analysis of high birefringence and nonlinearity with small confinement loss photonic crystal fiber,”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Frontiers of Optoelectronics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 12(2), pp.165-173, 2019.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[5]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Agbemabiese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 Atsu, and E K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Akowuah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“Numerical analysis of photonic crystal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fibre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high birefringence and high nonlinearity.”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Journal of Optical Communications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2020. </a:t>
            </a:r>
          </a:p>
          <a:p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[6] Y E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Monfared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S A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Ponomarenko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“Extremely nonlinear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carbondisulfide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-filled photonic crystal fiber with controllable dispersion,”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Optical Materials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vol.88, pp.406-411, 2019. </a:t>
            </a: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1400" dirty="0"/>
            </a:br>
            <a:endParaRPr lang="en-US" sz="14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55F203E-CB0C-46AC-A106-2087CD9E5F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3445" y="136525"/>
            <a:ext cx="1338016" cy="969576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52523CA-835E-4FCA-BD72-2FE9781504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59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0"/>
    </mc:Choice>
    <mc:Fallback xmlns="">
      <p:transition spd="slow" advTm="54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31055" y="6351826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9" name="Oval 8"/>
          <p:cNvSpPr/>
          <p:nvPr/>
        </p:nvSpPr>
        <p:spPr>
          <a:xfrm>
            <a:off x="11540971" y="6321196"/>
            <a:ext cx="480490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15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253915-89B9-4807-AEFC-DA141BC80A90}"/>
              </a:ext>
            </a:extLst>
          </p:cNvPr>
          <p:cNvCxnSpPr/>
          <p:nvPr/>
        </p:nvCxnSpPr>
        <p:spPr>
          <a:xfrm>
            <a:off x="285565" y="1260628"/>
            <a:ext cx="11620870" cy="0"/>
          </a:xfrm>
          <a:prstGeom prst="line">
            <a:avLst/>
          </a:prstGeom>
          <a:ln w="571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97E8EBD-CA91-458A-8221-F826FDAB18E3}"/>
              </a:ext>
            </a:extLst>
          </p:cNvPr>
          <p:cNvSpPr/>
          <p:nvPr/>
        </p:nvSpPr>
        <p:spPr>
          <a:xfrm>
            <a:off x="211271" y="136525"/>
            <a:ext cx="471583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42F565-7731-40B6-B4AB-6618A44DC0DC}"/>
              </a:ext>
            </a:extLst>
          </p:cNvPr>
          <p:cNvSpPr/>
          <p:nvPr/>
        </p:nvSpPr>
        <p:spPr>
          <a:xfrm>
            <a:off x="3048000" y="2854516"/>
            <a:ext cx="6096000" cy="114896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250000"/>
              </a:lnSpc>
            </a:pPr>
            <a:r>
              <a:rPr lang="en-US" dirty="0">
                <a:solidFill>
                  <a:srgbClr val="0070C0"/>
                </a:solidFill>
                <a:latin typeface="Cambria" panose="02040503050406030204" pitchFamily="18" charset="0"/>
              </a:rPr>
              <a:t>Thank you all for your kind attention.</a:t>
            </a:r>
          </a:p>
          <a:p>
            <a:pPr algn="ctr">
              <a:lnSpc>
                <a:spcPct val="150000"/>
              </a:lnSpc>
            </a:pPr>
            <a:r>
              <a:rPr lang="en-US" dirty="0">
                <a:solidFill>
                  <a:schemeClr val="accent6"/>
                </a:solidFill>
                <a:latin typeface="Cambria" panose="02040503050406030204" pitchFamily="18" charset="0"/>
              </a:rPr>
              <a:t>Welcome to Q &amp; A session!!!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0804B0-D34F-46E6-8C7D-0402A91FA7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8419" y="136525"/>
            <a:ext cx="1338016" cy="96957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44BFEAA-ED9C-4892-A7DC-0B8B6362B2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733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18"/>
    </mc:Choice>
    <mc:Fallback xmlns="">
      <p:transition spd="slow" advTm="50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31055" y="6351826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9" name="Oval 8"/>
          <p:cNvSpPr/>
          <p:nvPr/>
        </p:nvSpPr>
        <p:spPr>
          <a:xfrm>
            <a:off x="11629847" y="6321196"/>
            <a:ext cx="391614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22FBF-C2DF-45B3-8F03-96512D013153}"/>
              </a:ext>
            </a:extLst>
          </p:cNvPr>
          <p:cNvSpPr txBox="1"/>
          <p:nvPr/>
        </p:nvSpPr>
        <p:spPr>
          <a:xfrm flipH="1">
            <a:off x="7510674" y="303693"/>
            <a:ext cx="21026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CB15425-A745-42F4-8D90-ACD509E03230}"/>
              </a:ext>
            </a:extLst>
          </p:cNvPr>
          <p:cNvSpPr txBox="1"/>
          <p:nvPr/>
        </p:nvSpPr>
        <p:spPr>
          <a:xfrm>
            <a:off x="3155102" y="1495338"/>
            <a:ext cx="5881796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Introduction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2400">
                <a:latin typeface="Times New Roman" pitchFamily="18" charset="0"/>
                <a:cs typeface="Times New Roman" pitchFamily="18" charset="0"/>
              </a:rPr>
              <a:t>Objectives</a:t>
            </a:r>
            <a:endParaRPr lang="en-US" sz="2400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Literature Review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Proposed Design 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Simulation  and Results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Comparison Table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Conclusion</a:t>
            </a:r>
          </a:p>
          <a:p>
            <a:pPr marL="342900" indent="-342900">
              <a:lnSpc>
                <a:spcPct val="150000"/>
              </a:lnSpc>
              <a:buClr>
                <a:schemeClr val="tx2"/>
              </a:buClr>
              <a:buFont typeface="Wingdings" panose="05000000000000000000" pitchFamily="2" charset="2"/>
              <a:buChar char="Ø"/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References</a:t>
            </a:r>
          </a:p>
          <a:p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253915-89B9-4807-AEFC-DA141BC80A90}"/>
              </a:ext>
            </a:extLst>
          </p:cNvPr>
          <p:cNvCxnSpPr/>
          <p:nvPr/>
        </p:nvCxnSpPr>
        <p:spPr>
          <a:xfrm>
            <a:off x="285565" y="1260628"/>
            <a:ext cx="11620870" cy="0"/>
          </a:xfrm>
          <a:prstGeom prst="line">
            <a:avLst/>
          </a:prstGeom>
          <a:ln w="571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97E8EBD-CA91-458A-8221-F826FDAB18E3}"/>
              </a:ext>
            </a:extLst>
          </p:cNvPr>
          <p:cNvSpPr/>
          <p:nvPr/>
        </p:nvSpPr>
        <p:spPr>
          <a:xfrm>
            <a:off x="211270" y="136525"/>
            <a:ext cx="511533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11C50BF-FFDE-42CF-A399-9783B0F61C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5751" y="160337"/>
            <a:ext cx="1353950" cy="981123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862C4B9-0A0C-4728-97A3-4348629743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18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04"/>
    </mc:Choice>
    <mc:Fallback xmlns="">
      <p:transition spd="slow" advTm="200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31055" y="6351826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9" name="Oval 8"/>
          <p:cNvSpPr/>
          <p:nvPr/>
        </p:nvSpPr>
        <p:spPr>
          <a:xfrm>
            <a:off x="11629847" y="6321196"/>
            <a:ext cx="391614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222FBF-C2DF-45B3-8F03-96512D013153}"/>
              </a:ext>
            </a:extLst>
          </p:cNvPr>
          <p:cNvSpPr txBox="1"/>
          <p:nvPr/>
        </p:nvSpPr>
        <p:spPr>
          <a:xfrm flipH="1">
            <a:off x="5638320" y="355706"/>
            <a:ext cx="36130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253915-89B9-4807-AEFC-DA141BC80A90}"/>
              </a:ext>
            </a:extLst>
          </p:cNvPr>
          <p:cNvCxnSpPr/>
          <p:nvPr/>
        </p:nvCxnSpPr>
        <p:spPr>
          <a:xfrm>
            <a:off x="285565" y="1260628"/>
            <a:ext cx="11620870" cy="0"/>
          </a:xfrm>
          <a:prstGeom prst="line">
            <a:avLst/>
          </a:prstGeom>
          <a:ln w="57150"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697E8EBD-CA91-458A-8221-F826FDAB18E3}"/>
              </a:ext>
            </a:extLst>
          </p:cNvPr>
          <p:cNvSpPr/>
          <p:nvPr/>
        </p:nvSpPr>
        <p:spPr>
          <a:xfrm>
            <a:off x="211271" y="136525"/>
            <a:ext cx="471583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Slide Number Placeholder 3">
            <a:extLst>
              <a:ext uri="{FF2B5EF4-FFF2-40B4-BE49-F238E27FC236}">
                <a16:creationId xmlns:a16="http://schemas.microsoft.com/office/drawing/2014/main" id="{96CF5FDE-BF42-4E5B-9005-824C65CED99C}"/>
              </a:ext>
            </a:extLst>
          </p:cNvPr>
          <p:cNvSpPr txBox="1">
            <a:spLocks/>
          </p:cNvSpPr>
          <p:nvPr/>
        </p:nvSpPr>
        <p:spPr>
          <a:xfrm>
            <a:off x="7620000" y="6477000"/>
            <a:ext cx="1334086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F38DF745-7D3F-47F4-83A3-874385CFAA69}" type="slidenum">
              <a:rPr lang="en-US" smtClean="0"/>
              <a:pPr algn="r"/>
              <a:t>3</a:t>
            </a:fld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83D78F2-6A76-4087-B355-BDD9C440D298}"/>
              </a:ext>
            </a:extLst>
          </p:cNvPr>
          <p:cNvSpPr txBox="1"/>
          <p:nvPr/>
        </p:nvSpPr>
        <p:spPr>
          <a:xfrm>
            <a:off x="457200" y="1703033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17" name="Picture 1" descr="C:\Users\Bikash\Downloads\ICECE Picture\3.png">
            <a:extLst>
              <a:ext uri="{FF2B5EF4-FFF2-40B4-BE49-F238E27FC236}">
                <a16:creationId xmlns:a16="http://schemas.microsoft.com/office/drawing/2014/main" id="{4F01BF38-DC37-43E3-94DD-B91647690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02314" y="1450588"/>
            <a:ext cx="1799629" cy="1905000"/>
          </a:xfrm>
          <a:prstGeom prst="rect">
            <a:avLst/>
          </a:prstGeom>
          <a:noFill/>
        </p:spPr>
      </p:pic>
      <p:pic>
        <p:nvPicPr>
          <p:cNvPr id="18" name="Picture 2" descr="C:\Users\Bikash\Downloads\ICECE Picture\4.PNG">
            <a:extLst>
              <a:ext uri="{FF2B5EF4-FFF2-40B4-BE49-F238E27FC236}">
                <a16:creationId xmlns:a16="http://schemas.microsoft.com/office/drawing/2014/main" id="{9589BC22-6045-4E8D-85E5-2BE799001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315765" y="3357391"/>
            <a:ext cx="1905000" cy="2016510"/>
          </a:xfrm>
          <a:prstGeom prst="rect">
            <a:avLst/>
          </a:prstGeom>
          <a:noFill/>
        </p:spPr>
      </p:pic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A22E52E-E932-4461-9520-AEB6061AA004}"/>
              </a:ext>
            </a:extLst>
          </p:cNvPr>
          <p:cNvCxnSpPr>
            <a:cxnSpLocks/>
          </p:cNvCxnSpPr>
          <p:nvPr/>
        </p:nvCxnSpPr>
        <p:spPr>
          <a:xfrm>
            <a:off x="6177964" y="2447230"/>
            <a:ext cx="1266879" cy="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Elbow Connector 12">
            <a:extLst>
              <a:ext uri="{FF2B5EF4-FFF2-40B4-BE49-F238E27FC236}">
                <a16:creationId xmlns:a16="http://schemas.microsoft.com/office/drawing/2014/main" id="{47984715-3FD4-4047-99AA-BE9A1CEABC52}"/>
              </a:ext>
            </a:extLst>
          </p:cNvPr>
          <p:cNvCxnSpPr>
            <a:cxnSpLocks/>
          </p:cNvCxnSpPr>
          <p:nvPr/>
        </p:nvCxnSpPr>
        <p:spPr>
          <a:xfrm>
            <a:off x="6276325" y="2627638"/>
            <a:ext cx="1070155" cy="355939"/>
          </a:xfrm>
          <a:prstGeom prst="bentConnector3">
            <a:avLst>
              <a:gd name="adj1" fmla="val 50000"/>
            </a:avLst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D0FA10B-05D3-40DC-9C43-85C95B252699}"/>
              </a:ext>
            </a:extLst>
          </p:cNvPr>
          <p:cNvCxnSpPr>
            <a:cxnSpLocks/>
          </p:cNvCxnSpPr>
          <p:nvPr/>
        </p:nvCxnSpPr>
        <p:spPr>
          <a:xfrm>
            <a:off x="6367647" y="3671985"/>
            <a:ext cx="1252353" cy="18102"/>
          </a:xfrm>
          <a:prstGeom prst="line">
            <a:avLst/>
          </a:prstGeom>
          <a:ln w="1905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69EF414-FE30-4FAB-B920-EF0299644C2D}"/>
              </a:ext>
            </a:extLst>
          </p:cNvPr>
          <p:cNvCxnSpPr>
            <a:cxnSpLocks/>
          </p:cNvCxnSpPr>
          <p:nvPr/>
        </p:nvCxnSpPr>
        <p:spPr>
          <a:xfrm flipV="1">
            <a:off x="7620000" y="3130452"/>
            <a:ext cx="0" cy="550584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9445C26-CE78-4F2B-8799-4C14F1F39D98}"/>
              </a:ext>
            </a:extLst>
          </p:cNvPr>
          <p:cNvCxnSpPr>
            <a:cxnSpLocks/>
          </p:cNvCxnSpPr>
          <p:nvPr/>
        </p:nvCxnSpPr>
        <p:spPr>
          <a:xfrm>
            <a:off x="6314082" y="4251544"/>
            <a:ext cx="1305918" cy="16133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FAE6402B-DFCE-4A5C-9E0B-D0D450A13AEE}"/>
              </a:ext>
            </a:extLst>
          </p:cNvPr>
          <p:cNvSpPr txBox="1"/>
          <p:nvPr/>
        </p:nvSpPr>
        <p:spPr>
          <a:xfrm>
            <a:off x="7384854" y="2238078"/>
            <a:ext cx="117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Times New Roman" pitchFamily="18" charset="0"/>
                <a:cs typeface="Times New Roman" pitchFamily="18" charset="0"/>
              </a:rPr>
              <a:t>Solid core</a:t>
            </a:r>
          </a:p>
          <a:p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E3087DD-8A6F-4558-8D05-C973C82A7A14}"/>
              </a:ext>
            </a:extLst>
          </p:cNvPr>
          <p:cNvSpPr txBox="1"/>
          <p:nvPr/>
        </p:nvSpPr>
        <p:spPr>
          <a:xfrm>
            <a:off x="7330115" y="2800496"/>
            <a:ext cx="175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Times New Roman" pitchFamily="18" charset="0"/>
                <a:cs typeface="Times New Roman" pitchFamily="18" charset="0"/>
              </a:rPr>
              <a:t>Holey cladding</a:t>
            </a:r>
          </a:p>
          <a:p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B2C5EF2-0094-4866-826B-BC1A99435D67}"/>
              </a:ext>
            </a:extLst>
          </p:cNvPr>
          <p:cNvSpPr txBox="1"/>
          <p:nvPr/>
        </p:nvSpPr>
        <p:spPr>
          <a:xfrm>
            <a:off x="7620000" y="4087120"/>
            <a:ext cx="175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>
                <a:latin typeface="Times New Roman" pitchFamily="18" charset="0"/>
                <a:cs typeface="Times New Roman" pitchFamily="18" charset="0"/>
              </a:rPr>
              <a:t>Hollow core</a:t>
            </a:r>
          </a:p>
          <a:p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79E2C6-6D79-40ED-A8F1-AB23C026DCD2}"/>
              </a:ext>
            </a:extLst>
          </p:cNvPr>
          <p:cNvSpPr txBox="1"/>
          <p:nvPr/>
        </p:nvSpPr>
        <p:spPr>
          <a:xfrm>
            <a:off x="9121089" y="2528765"/>
            <a:ext cx="342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altLang="ja-JP" b="1" dirty="0">
                <a:latin typeface="Times New Roman" pitchFamily="18" charset="0"/>
              </a:rPr>
              <a:t> Solid-core PCF</a:t>
            </a:r>
          </a:p>
          <a:p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1B5078D-F5D9-450E-A78D-4C14473A1BA8}"/>
              </a:ext>
            </a:extLst>
          </p:cNvPr>
          <p:cNvSpPr txBox="1"/>
          <p:nvPr/>
        </p:nvSpPr>
        <p:spPr>
          <a:xfrm>
            <a:off x="9504742" y="2906955"/>
            <a:ext cx="2743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ja-JP" dirty="0">
                <a:latin typeface="Times New Roman" pitchFamily="18" charset="0"/>
              </a:rPr>
              <a:t>Guide light by TIR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ja-JP" i="1" dirty="0" err="1">
                <a:latin typeface="Times New Roman" pitchFamily="18" charset="0"/>
              </a:rPr>
              <a:t>n</a:t>
            </a:r>
            <a:r>
              <a:rPr lang="en-US" altLang="ja-JP" baseline="-25000" dirty="0" err="1">
                <a:latin typeface="Times New Roman" pitchFamily="18" charset="0"/>
              </a:rPr>
              <a:t>core</a:t>
            </a:r>
            <a:r>
              <a:rPr lang="en-US" altLang="ja-JP" dirty="0">
                <a:latin typeface="Times New Roman" pitchFamily="18" charset="0"/>
              </a:rPr>
              <a:t> &gt; </a:t>
            </a:r>
            <a:r>
              <a:rPr lang="en-US" altLang="ja-JP" i="1" dirty="0" err="1">
                <a:latin typeface="Times New Roman" pitchFamily="18" charset="0"/>
              </a:rPr>
              <a:t>n</a:t>
            </a:r>
            <a:r>
              <a:rPr lang="en-US" altLang="ja-JP" baseline="-25000" dirty="0" err="1">
                <a:latin typeface="Times New Roman" pitchFamily="18" charset="0"/>
              </a:rPr>
              <a:t>cladding</a:t>
            </a:r>
            <a:endParaRPr lang="en-US" altLang="ja-JP" baseline="30000" dirty="0">
              <a:latin typeface="Times New Roman" pitchFamily="18" charset="0"/>
            </a:endParaRPr>
          </a:p>
          <a:p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82A8B2-4707-4940-9C69-90DE21A8E42C}"/>
              </a:ext>
            </a:extLst>
          </p:cNvPr>
          <p:cNvSpPr txBox="1"/>
          <p:nvPr/>
        </p:nvSpPr>
        <p:spPr>
          <a:xfrm>
            <a:off x="9158654" y="3710217"/>
            <a:ext cx="259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q"/>
            </a:pPr>
            <a:r>
              <a:rPr lang="en-US" altLang="ja-JP" b="1" dirty="0">
                <a:latin typeface="Times New Roman" pitchFamily="18" charset="0"/>
              </a:rPr>
              <a:t> PBG-Guiding</a:t>
            </a:r>
            <a:r>
              <a:rPr lang="en-US" altLang="ja-JP" b="1" u="sng" dirty="0">
                <a:latin typeface="Times New Roman" pitchFamily="18" charset="0"/>
              </a:rPr>
              <a:t> </a:t>
            </a:r>
            <a:r>
              <a:rPr lang="en-US" altLang="ja-JP" b="1" dirty="0">
                <a:latin typeface="Times New Roman" pitchFamily="18" charset="0"/>
              </a:rPr>
              <a:t>PCF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6718913-245D-44FB-9D26-AA5F29D2D34D}"/>
              </a:ext>
            </a:extLst>
          </p:cNvPr>
          <p:cNvSpPr txBox="1"/>
          <p:nvPr/>
        </p:nvSpPr>
        <p:spPr>
          <a:xfrm>
            <a:off x="9463454" y="4123632"/>
            <a:ext cx="2362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altLang="ja-JP" dirty="0">
                <a:latin typeface="Times New Roman" pitchFamily="18" charset="0"/>
              </a:rPr>
              <a:t>Guide light by PBG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altLang="ja-JP" i="1" dirty="0" err="1">
                <a:latin typeface="Times New Roman" pitchFamily="18" charset="0"/>
              </a:rPr>
              <a:t>n</a:t>
            </a:r>
            <a:r>
              <a:rPr lang="en-US" altLang="ja-JP" baseline="-25000" dirty="0" err="1">
                <a:latin typeface="Times New Roman" pitchFamily="18" charset="0"/>
              </a:rPr>
              <a:t>core</a:t>
            </a:r>
            <a:r>
              <a:rPr lang="en-US" altLang="ja-JP" dirty="0">
                <a:latin typeface="Times New Roman" pitchFamily="18" charset="0"/>
              </a:rPr>
              <a:t> &lt; </a:t>
            </a:r>
            <a:r>
              <a:rPr lang="en-US" altLang="ja-JP" i="1" dirty="0" err="1">
                <a:latin typeface="Times New Roman" pitchFamily="18" charset="0"/>
              </a:rPr>
              <a:t>n</a:t>
            </a:r>
            <a:r>
              <a:rPr lang="en-US" altLang="ja-JP" baseline="-25000" dirty="0" err="1">
                <a:latin typeface="Times New Roman" pitchFamily="18" charset="0"/>
              </a:rPr>
              <a:t>cladding</a:t>
            </a:r>
            <a:endParaRPr lang="en-US" altLang="ja-JP" baseline="-25000" dirty="0">
              <a:latin typeface="Times New Roman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endParaRPr lang="en-US" altLang="ja-JP" dirty="0">
              <a:latin typeface="Times New Roman" pitchFamily="18" charset="0"/>
            </a:endParaRPr>
          </a:p>
          <a:p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9CEFBF3-1C0A-443B-AA49-E546F0916E4D}"/>
              </a:ext>
            </a:extLst>
          </p:cNvPr>
          <p:cNvSpPr txBox="1"/>
          <p:nvPr/>
        </p:nvSpPr>
        <p:spPr>
          <a:xfrm>
            <a:off x="5215993" y="5442514"/>
            <a:ext cx="3771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Figure 2 : Different types of PCF </a:t>
            </a:r>
          </a:p>
          <a:p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194E339-9A9F-4853-AFB1-A1425C34EC03}"/>
              </a:ext>
            </a:extLst>
          </p:cNvPr>
          <p:cNvSpPr txBox="1"/>
          <p:nvPr/>
        </p:nvSpPr>
        <p:spPr>
          <a:xfrm>
            <a:off x="3733800" y="4724400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pic>
        <p:nvPicPr>
          <p:cNvPr id="46" name="Picture 45">
            <a:extLst>
              <a:ext uri="{FF2B5EF4-FFF2-40B4-BE49-F238E27FC236}">
                <a16:creationId xmlns:a16="http://schemas.microsoft.com/office/drawing/2014/main" id="{50CEE2F2-26A7-4268-86D2-742C466212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029" y="2293009"/>
            <a:ext cx="3500115" cy="2151222"/>
          </a:xfrm>
          <a:prstGeom prst="rect">
            <a:avLst/>
          </a:prstGeom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DF4EC342-1751-4E74-BCEB-2BADF74020CD}"/>
              </a:ext>
            </a:extLst>
          </p:cNvPr>
          <p:cNvSpPr txBox="1"/>
          <p:nvPr/>
        </p:nvSpPr>
        <p:spPr>
          <a:xfrm>
            <a:off x="707389" y="4528613"/>
            <a:ext cx="2928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1. Structure of PCF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F98E6AF-6E41-4C91-881E-BD6FFD84C53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91831" y="136526"/>
            <a:ext cx="1338016" cy="96957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DC96B1D-76B6-4B44-9858-50923A117B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554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446"/>
    </mc:Choice>
    <mc:Fallback xmlns="">
      <p:transition spd="slow" advTm="77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394430" y="1997839"/>
            <a:ext cx="97384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 design simple structure with high performance that reduces the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     complexity of fabrication process.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 design and characterization of photonic crystal fiber for nonlinear application.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To achieve high birefringence.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080748" y="6373966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11" name="Oval 10"/>
          <p:cNvSpPr/>
          <p:nvPr/>
        </p:nvSpPr>
        <p:spPr>
          <a:xfrm>
            <a:off x="11629847" y="6321196"/>
            <a:ext cx="391614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E6F3D1-56F1-4704-94F2-025054E9BB45}"/>
              </a:ext>
            </a:extLst>
          </p:cNvPr>
          <p:cNvSpPr/>
          <p:nvPr/>
        </p:nvSpPr>
        <p:spPr>
          <a:xfrm>
            <a:off x="375607" y="329627"/>
            <a:ext cx="552347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41BA06D-23D9-45BB-9C23-90583987FD32}"/>
              </a:ext>
            </a:extLst>
          </p:cNvPr>
          <p:cNvCxnSpPr/>
          <p:nvPr/>
        </p:nvCxnSpPr>
        <p:spPr>
          <a:xfrm>
            <a:off x="470303" y="1420206"/>
            <a:ext cx="11319627" cy="0"/>
          </a:xfrm>
          <a:prstGeom prst="line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311E33DD-9007-4BE2-A2F4-49728346B00D}"/>
              </a:ext>
            </a:extLst>
          </p:cNvPr>
          <p:cNvSpPr/>
          <p:nvPr/>
        </p:nvSpPr>
        <p:spPr>
          <a:xfrm>
            <a:off x="6782330" y="370916"/>
            <a:ext cx="27863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OBJECTIVES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850E0CB-C589-4047-9084-0B2B00423F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914" y="254659"/>
            <a:ext cx="1338016" cy="96957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CB5C805-C75B-42CF-8542-45F88C162F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60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068"/>
    </mc:Choice>
    <mc:Fallback xmlns="">
      <p:transition spd="slow" advTm="210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68528" y="6428448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10" name="Oval 9"/>
          <p:cNvSpPr/>
          <p:nvPr/>
        </p:nvSpPr>
        <p:spPr>
          <a:xfrm>
            <a:off x="11629847" y="6365585"/>
            <a:ext cx="391614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Times New Roman" panose="02020603050405020304" pitchFamily="18" charset="0"/>
                <a:ea typeface="MS PGothic" panose="020B0600070205080204" pitchFamily="34" charset="-128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41884CA-956A-4C02-8B33-837EC251BF8B}"/>
              </a:ext>
            </a:extLst>
          </p:cNvPr>
          <p:cNvSpPr/>
          <p:nvPr/>
        </p:nvSpPr>
        <p:spPr>
          <a:xfrm>
            <a:off x="171635" y="180589"/>
            <a:ext cx="529350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ED575AE-8493-49E5-ABA8-74BF6FC5CABD}"/>
              </a:ext>
            </a:extLst>
          </p:cNvPr>
          <p:cNvCxnSpPr/>
          <p:nvPr/>
        </p:nvCxnSpPr>
        <p:spPr>
          <a:xfrm>
            <a:off x="284048" y="1279733"/>
            <a:ext cx="11623904" cy="0"/>
          </a:xfrm>
          <a:prstGeom prst="line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028A5CA-D7EE-44D9-BE3C-9AC19CBCFE7D}"/>
              </a:ext>
            </a:extLst>
          </p:cNvPr>
          <p:cNvSpPr txBox="1"/>
          <p:nvPr/>
        </p:nvSpPr>
        <p:spPr>
          <a:xfrm>
            <a:off x="6113793" y="444444"/>
            <a:ext cx="46858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LITERATURE REVIEW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8FA8A45-BE44-433D-A8F7-0AB46CDABB2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407" y="1334992"/>
            <a:ext cx="1496628" cy="140109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76846AD1-120F-4A50-AF59-5CC184F3EDB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84181687"/>
                  </p:ext>
                </p:extLst>
              </p:nvPr>
            </p:nvGraphicFramePr>
            <p:xfrm>
              <a:off x="1666388" y="3195619"/>
              <a:ext cx="8261461" cy="1630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79135">
                      <a:extLst>
                        <a:ext uri="{9D8B030D-6E8A-4147-A177-3AD203B41FA5}">
                          <a16:colId xmlns:a16="http://schemas.microsoft.com/office/drawing/2014/main" val="2378688718"/>
                        </a:ext>
                      </a:extLst>
                    </a:gridCol>
                    <a:gridCol w="2279458">
                      <a:extLst>
                        <a:ext uri="{9D8B030D-6E8A-4147-A177-3AD203B41FA5}">
                          <a16:colId xmlns:a16="http://schemas.microsoft.com/office/drawing/2014/main" val="2835117799"/>
                        </a:ext>
                      </a:extLst>
                    </a:gridCol>
                    <a:gridCol w="2290439">
                      <a:extLst>
                        <a:ext uri="{9D8B030D-6E8A-4147-A177-3AD203B41FA5}">
                          <a16:colId xmlns:a16="http://schemas.microsoft.com/office/drawing/2014/main" val="2133394810"/>
                        </a:ext>
                      </a:extLst>
                    </a:gridCol>
                    <a:gridCol w="2512429">
                      <a:extLst>
                        <a:ext uri="{9D8B030D-6E8A-4147-A177-3AD203B41FA5}">
                          <a16:colId xmlns:a16="http://schemas.microsoft.com/office/drawing/2014/main" val="2511332864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1" dirty="0">
                              <a:latin typeface="Times New Roman" pitchFamily="18" charset="0"/>
                              <a:cs typeface="Times New Roman" pitchFamily="18" charset="0"/>
                            </a:rPr>
                            <a:t>Previous</a:t>
                          </a:r>
                          <a:r>
                            <a:rPr lang="en-US" sz="1400" b="1" baseline="0" dirty="0">
                              <a:latin typeface="Times New Roman" pitchFamily="18" charset="0"/>
                              <a:cs typeface="Times New Roman" pitchFamily="18" charset="0"/>
                            </a:rPr>
                            <a:t> PCFs</a:t>
                          </a:r>
                          <a:endParaRPr lang="en-US" sz="1400" b="1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1" dirty="0">
                              <a:latin typeface="Times New Roman" pitchFamily="18" charset="0"/>
                              <a:cs typeface="Times New Roman" pitchFamily="18" charset="0"/>
                            </a:rPr>
                            <a:t>Birefringence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γ[W</a:t>
                          </a:r>
                          <a:r>
                            <a:rPr lang="en-AU" sz="1400" b="1" kern="1200" baseline="30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</a:t>
                          </a:r>
                          <a:r>
                            <a:rPr lang="en-AU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km</a:t>
                          </a:r>
                          <a:r>
                            <a:rPr lang="en-AU" sz="1400" b="1" kern="1200" baseline="30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</a:t>
                          </a:r>
                          <a:r>
                            <a:rPr lang="en-AU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]</a:t>
                          </a:r>
                          <a:endParaRPr lang="en-US" sz="1400" b="1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1" dirty="0">
                              <a:latin typeface="Times New Roman" pitchFamily="18" charset="0"/>
                              <a:cs typeface="Times New Roman" pitchFamily="18" charset="0"/>
                            </a:rPr>
                            <a:t>Geometry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88496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latin typeface="Times New Roman" pitchFamily="18" charset="0"/>
                              <a:cs typeface="Times New Roman" pitchFamily="18" charset="0"/>
                            </a:rPr>
                            <a:t>Ref</a:t>
                          </a:r>
                          <a:r>
                            <a:rPr lang="en-US" sz="1400" baseline="0" dirty="0">
                              <a:latin typeface="Times New Roman" pitchFamily="18" charset="0"/>
                              <a:cs typeface="Times New Roman" pitchFamily="18" charset="0"/>
                            </a:rPr>
                            <a:t> .[1]</a:t>
                          </a:r>
                          <a:endParaRPr lang="en-US" sz="1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3.41</a:t>
                          </a:r>
                          <a:r>
                            <a:rPr lang="en-US" sz="1400" b="0" i="1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−2</m:t>
                                  </m:r>
                                </m:sup>
                              </m:sSup>
                            </m:oMath>
                          </a14:m>
                          <a:endParaRPr lang="en-US" sz="1400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8.18</a:t>
                          </a:r>
                          <a:r>
                            <a:rPr lang="en-US" sz="1400" b="0" i="1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oMath>
                          </a14:m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Spiral-circular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4118279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latin typeface="Times New Roman" pitchFamily="18" charset="0"/>
                              <a:cs typeface="Times New Roman" pitchFamily="18" charset="0"/>
                            </a:rPr>
                            <a:t>Ref. [2]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2.02</a:t>
                          </a:r>
                          <a:r>
                            <a:rPr lang="en-US" sz="1400" b="0" i="1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−2</m:t>
                                  </m:r>
                                </m:sup>
                              </m:sSup>
                            </m:oMath>
                          </a14:m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40.68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075379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latin typeface="Times New Roman" pitchFamily="18" charset="0"/>
                              <a:cs typeface="Times New Roman" pitchFamily="18" charset="0"/>
                            </a:rPr>
                            <a:t>Ref.[3]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2.02</a:t>
                          </a:r>
                          <a:r>
                            <a:rPr lang="en-US" sz="1400" b="0" i="1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sz="1400" b="0" i="1" dirty="0" smtClean="0">
                                      <a:solidFill>
                                        <a:srgbClr val="000000"/>
                                      </a:solidFill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−2</m:t>
                                  </m:r>
                                </m:sup>
                              </m:sSup>
                            </m:oMath>
                          </a14:m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50.67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5071874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1">
                <a:extLst>
                  <a:ext uri="{FF2B5EF4-FFF2-40B4-BE49-F238E27FC236}">
                    <a16:creationId xmlns:a16="http://schemas.microsoft.com/office/drawing/2014/main" id="{76846AD1-120F-4A50-AF59-5CC184F3EDB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184181687"/>
                  </p:ext>
                </p:extLst>
              </p:nvPr>
            </p:nvGraphicFramePr>
            <p:xfrm>
              <a:off x="1666388" y="3195619"/>
              <a:ext cx="8261461" cy="1630680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1179135">
                      <a:extLst>
                        <a:ext uri="{9D8B030D-6E8A-4147-A177-3AD203B41FA5}">
                          <a16:colId xmlns:a16="http://schemas.microsoft.com/office/drawing/2014/main" val="2378688718"/>
                        </a:ext>
                      </a:extLst>
                    </a:gridCol>
                    <a:gridCol w="2279458">
                      <a:extLst>
                        <a:ext uri="{9D8B030D-6E8A-4147-A177-3AD203B41FA5}">
                          <a16:colId xmlns:a16="http://schemas.microsoft.com/office/drawing/2014/main" val="2835117799"/>
                        </a:ext>
                      </a:extLst>
                    </a:gridCol>
                    <a:gridCol w="2290439">
                      <a:extLst>
                        <a:ext uri="{9D8B030D-6E8A-4147-A177-3AD203B41FA5}">
                          <a16:colId xmlns:a16="http://schemas.microsoft.com/office/drawing/2014/main" val="2133394810"/>
                        </a:ext>
                      </a:extLst>
                    </a:gridCol>
                    <a:gridCol w="2512429">
                      <a:extLst>
                        <a:ext uri="{9D8B030D-6E8A-4147-A177-3AD203B41FA5}">
                          <a16:colId xmlns:a16="http://schemas.microsoft.com/office/drawing/2014/main" val="2511332864"/>
                        </a:ext>
                      </a:extLst>
                    </a:gridCol>
                  </a:tblGrid>
                  <a:tr h="51816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1" dirty="0">
                              <a:latin typeface="Times New Roman" pitchFamily="18" charset="0"/>
                              <a:cs typeface="Times New Roman" pitchFamily="18" charset="0"/>
                            </a:rPr>
                            <a:t>Previous</a:t>
                          </a:r>
                          <a:r>
                            <a:rPr lang="en-US" sz="1400" b="1" baseline="0" dirty="0">
                              <a:latin typeface="Times New Roman" pitchFamily="18" charset="0"/>
                              <a:cs typeface="Times New Roman" pitchFamily="18" charset="0"/>
                            </a:rPr>
                            <a:t> PCFs</a:t>
                          </a:r>
                          <a:endParaRPr lang="en-US" sz="1400" b="1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1" dirty="0">
                              <a:latin typeface="Times New Roman" pitchFamily="18" charset="0"/>
                              <a:cs typeface="Times New Roman" pitchFamily="18" charset="0"/>
                            </a:rPr>
                            <a:t>Birefringence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AU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γ[W</a:t>
                          </a:r>
                          <a:r>
                            <a:rPr lang="en-AU" sz="1400" b="1" kern="1200" baseline="30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</a:t>
                          </a:r>
                          <a:r>
                            <a:rPr lang="en-AU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km</a:t>
                          </a:r>
                          <a:r>
                            <a:rPr lang="en-AU" sz="1400" b="1" kern="1200" baseline="300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-1</a:t>
                          </a:r>
                          <a:r>
                            <a:rPr lang="en-AU" sz="1400" b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]</a:t>
                          </a:r>
                          <a:endParaRPr lang="en-US" sz="1400" b="1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1" dirty="0">
                              <a:latin typeface="Times New Roman" pitchFamily="18" charset="0"/>
                              <a:cs typeface="Times New Roman" pitchFamily="18" charset="0"/>
                            </a:rPr>
                            <a:t>Geometry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62884967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latin typeface="Times New Roman" pitchFamily="18" charset="0"/>
                              <a:cs typeface="Times New Roman" pitchFamily="18" charset="0"/>
                            </a:rPr>
                            <a:t>Ref</a:t>
                          </a:r>
                          <a:r>
                            <a:rPr lang="en-US" sz="1400" baseline="0" dirty="0">
                              <a:latin typeface="Times New Roman" pitchFamily="18" charset="0"/>
                              <a:cs typeface="Times New Roman" pitchFamily="18" charset="0"/>
                            </a:rPr>
                            <a:t> .[1]</a:t>
                          </a:r>
                          <a:endParaRPr lang="en-US" sz="1400" dirty="0">
                            <a:latin typeface="Times New Roman" pitchFamily="18" charset="0"/>
                            <a:cs typeface="Times New Roman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52139" t="-142623" r="-211230" b="-2081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151330" t="-142623" r="-110106" b="-2081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Spiral-circular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3341182791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latin typeface="Times New Roman" pitchFamily="18" charset="0"/>
                              <a:cs typeface="Times New Roman" pitchFamily="18" charset="0"/>
                            </a:rPr>
                            <a:t>Ref. [2]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52139" t="-242623" r="-211230" b="-1081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40.68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80753793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latin typeface="Times New Roman" pitchFamily="18" charset="0"/>
                              <a:cs typeface="Times New Roman" pitchFamily="18" charset="0"/>
                            </a:rPr>
                            <a:t>Ref.[3]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5"/>
                          <a:stretch>
                            <a:fillRect l="-52139" t="-342623" r="-211230" b="-81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50.67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b="0" i="0" dirty="0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Hexa-solid</a:t>
                          </a:r>
                          <a:endParaRPr lang="en-US" sz="1400" dirty="0"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2950718748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0D2D5184-B1BC-417F-A270-609E0F02D68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6293" y="1371247"/>
            <a:ext cx="1621652" cy="131985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DADEAB-59F4-4690-B02E-84C99FE0CA0A}"/>
              </a:ext>
            </a:extLst>
          </p:cNvPr>
          <p:cNvSpPr txBox="1"/>
          <p:nvPr/>
        </p:nvSpPr>
        <p:spPr>
          <a:xfrm flipH="1">
            <a:off x="1457267" y="2707868"/>
            <a:ext cx="12681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Ref. [1]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1F33D6-6AF9-48E9-96FA-A7DF6B76F31B}"/>
              </a:ext>
            </a:extLst>
          </p:cNvPr>
          <p:cNvSpPr/>
          <p:nvPr/>
        </p:nvSpPr>
        <p:spPr>
          <a:xfrm>
            <a:off x="5465137" y="2691103"/>
            <a:ext cx="6639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Ref. [2]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68777C-BE1D-442E-B1B9-A82DF1F5152D}"/>
              </a:ext>
            </a:extLst>
          </p:cNvPr>
          <p:cNvSpPr/>
          <p:nvPr/>
        </p:nvSpPr>
        <p:spPr>
          <a:xfrm>
            <a:off x="9364337" y="2699134"/>
            <a:ext cx="6639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Ref. [3]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2814C9-B7FB-4F54-9C0E-B17EDDE8A6D6}"/>
              </a:ext>
            </a:extLst>
          </p:cNvPr>
          <p:cNvSpPr txBox="1"/>
          <p:nvPr/>
        </p:nvSpPr>
        <p:spPr>
          <a:xfrm>
            <a:off x="509024" y="5053324"/>
            <a:ext cx="113989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Ref. [1]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 Liao, T Huang, Z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Xiong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F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Kuang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Y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“Design and analysis of an ultrahigh birefringent nonlinear spiral photonic crystal fiber with large negative flattened dispersion, </a:t>
            </a:r>
            <a:r>
              <a:rPr lang="en-US" sz="12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Optik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 135, pp.42-49, 2017. </a:t>
            </a:r>
          </a:p>
          <a:p>
            <a:pPr algn="just"/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Ref.  [2]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 A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Agbemabiese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E K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Akowuah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“Numerical analysis of photonic crystal fiber of ultra-high birefringence and high nonlinearity,”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Scientific Reports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 10(1), pp.1-12, 2020.</a:t>
            </a:r>
          </a:p>
          <a:p>
            <a:r>
              <a:rPr lang="en-US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Ref. [3]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 R Hasan, M S </a:t>
            </a:r>
            <a:r>
              <a:rPr lang="en-US" sz="1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Anower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M I Hasan, “Polarization maintaining highly nonlinear photonic crystal fiber with closely lying two zero dispersion wavelengths,” </a:t>
            </a:r>
            <a:r>
              <a: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Optical Engineering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vol. 55, p.056107, 2016. </a:t>
            </a:r>
            <a:b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A5130F6-0C6E-4A86-87D1-68E98DA3C9BD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6875" y="1371247"/>
            <a:ext cx="1621652" cy="140153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B0F2950-1274-41FF-9F1E-99AC9E123F4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691" y="147145"/>
            <a:ext cx="1338016" cy="96957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3513367-9C7D-45B6-87EA-F31492A50F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592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902"/>
    </mc:Choice>
    <mc:Fallback xmlns="">
      <p:transition spd="slow" advTm="31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36360" y="6417642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10" name="Oval 9"/>
          <p:cNvSpPr/>
          <p:nvPr/>
        </p:nvSpPr>
        <p:spPr>
          <a:xfrm>
            <a:off x="11629847" y="6321196"/>
            <a:ext cx="391614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6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DD69F1-717B-4EC6-82A0-FC0222604D1E}"/>
              </a:ext>
            </a:extLst>
          </p:cNvPr>
          <p:cNvSpPr/>
          <p:nvPr/>
        </p:nvSpPr>
        <p:spPr>
          <a:xfrm>
            <a:off x="266255" y="160918"/>
            <a:ext cx="51785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835C78-06D9-4297-B0AB-A8CE6FCAECA4}"/>
              </a:ext>
            </a:extLst>
          </p:cNvPr>
          <p:cNvCxnSpPr/>
          <p:nvPr/>
        </p:nvCxnSpPr>
        <p:spPr>
          <a:xfrm flipV="1">
            <a:off x="400676" y="1173753"/>
            <a:ext cx="11390648" cy="98222"/>
          </a:xfrm>
          <a:prstGeom prst="line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D5C592C-8CCC-4F7C-B8DB-44EF88A495B4}"/>
              </a:ext>
            </a:extLst>
          </p:cNvPr>
          <p:cNvSpPr txBox="1"/>
          <p:nvPr/>
        </p:nvSpPr>
        <p:spPr>
          <a:xfrm>
            <a:off x="6400585" y="246192"/>
            <a:ext cx="42155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32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itchFamily="18" charset="0"/>
              </a:rPr>
              <a:t>PROPOSED DESIGN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0685209-4C1B-4864-940E-27C1FDAAB6E0}"/>
                  </a:ext>
                </a:extLst>
              </p:cNvPr>
              <p:cNvSpPr txBox="1"/>
              <p:nvPr/>
            </p:nvSpPr>
            <p:spPr>
              <a:xfrm>
                <a:off x="8424908" y="2399067"/>
                <a:ext cx="26840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rgbClr val="FF0000"/>
                    </a:solidFill>
                  </a:rPr>
                  <a:t>d</a:t>
                </a:r>
                <a:r>
                  <a:rPr lang="en-US" b="0" dirty="0">
                    <a:solidFill>
                      <a:srgbClr val="FF0000"/>
                    </a:solidFill>
                  </a:rPr>
                  <a:t>= 1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µ</m:t>
                    </m:r>
                  </m:oMath>
                </a14:m>
                <a:r>
                  <a:rPr lang="en-US" dirty="0">
                    <a:solidFill>
                      <a:srgbClr val="FF0000"/>
                    </a:solidFill>
                  </a:rPr>
                  <a:t>m </a:t>
                </a:r>
                <a:endParaRPr lang="en-US" dirty="0"/>
              </a:p>
            </p:txBody>
          </p:sp>
        </mc:Choice>
        <mc:Fallback xmlns="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40685209-4C1B-4864-940E-27C1FDAAB6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24908" y="2399067"/>
                <a:ext cx="2684028" cy="369332"/>
              </a:xfrm>
              <a:prstGeom prst="rect">
                <a:avLst/>
              </a:prstGeom>
              <a:blipFill>
                <a:blip r:embed="rId4"/>
                <a:stretch>
                  <a:fillRect l="-1818" t="-10000" b="-2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D17C673D-8B83-4E0D-8A5B-745140DAD2AE}"/>
              </a:ext>
            </a:extLst>
          </p:cNvPr>
          <p:cNvSpPr txBox="1"/>
          <p:nvPr/>
        </p:nvSpPr>
        <p:spPr>
          <a:xfrm flipH="1">
            <a:off x="3187646" y="4177774"/>
            <a:ext cx="45771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3. Crossed section of the proposed PCF.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7165BDE-A424-46C1-9338-A80D97683DFF}"/>
                  </a:ext>
                </a:extLst>
              </p:cNvPr>
              <p:cNvSpPr/>
              <p:nvPr/>
            </p:nvSpPr>
            <p:spPr>
              <a:xfrm>
                <a:off x="2167855" y="4648178"/>
                <a:ext cx="9105531" cy="12829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 algn="just">
                  <a:lnSpc>
                    <a:spcPct val="150000"/>
                  </a:lnSpc>
                  <a:buFont typeface="Wingdings" panose="05000000000000000000" pitchFamily="2" charset="2"/>
                  <a:buChar char="Ø"/>
                </a:pPr>
                <a:r>
                  <a:rPr lang="en-US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Refractive index of Silica has been taken using the </a:t>
                </a:r>
                <a:r>
                  <a:rPr lang="en-US" dirty="0" err="1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Sellmeier</a:t>
                </a:r>
                <a:r>
                  <a:rPr lang="en-US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equation</a:t>
                </a:r>
              </a:p>
              <a:p>
                <a:pPr algn="just">
                  <a:lnSpc>
                    <a:spcPct val="150000"/>
                  </a:lnSpc>
                </a:pPr>
                <a:r>
                  <a:rPr lang="en-US" dirty="0">
                    <a:latin typeface="Times New Roman" panose="02020603050405020304" pitchFamily="18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                         </a:t>
                </a:r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𝑛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e>
                    </m:d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1+</m:t>
                        </m:r>
                        <m:nary>
                          <m:naryPr>
                            <m:chr m:val="∑"/>
                            <m:ctrl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=1 </m:t>
                            </m:r>
                          </m:sub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𝑚</m:t>
                            </m:r>
                          </m:sup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f>
                              <m:fPr>
                                <m:ctrlP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 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num>
                              <m:den>
                                <m:sSup>
                                  <m:s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−</m:t>
                                </m:r>
                                <m:sSubSup>
                                  <m:sSubSup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𝐵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2</m:t>
                                    </m:r>
                                  </m:sup>
                                </m:sSubSup>
                              </m:den>
                            </m:f>
                          </m:e>
                        </m:nary>
                      </m:e>
                    </m:rad>
                  </m:oMath>
                </a14:m>
                <a:r>
                  <a:rPr lang="en-US" dirty="0">
                    <a:latin typeface="Cambria" panose="02040503050406030204" pitchFamily="18" charset="0"/>
                    <a:ea typeface="Cambria" panose="02040503050406030204" pitchFamily="18" charset="0"/>
                  </a:rPr>
                  <a:t>                (1)                                         </a:t>
                </a:r>
                <a:endParaRPr lang="en-US" sz="1200" dirty="0"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7165BDE-A424-46C1-9338-A80D97683D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67855" y="4648178"/>
                <a:ext cx="9105531" cy="1282915"/>
              </a:xfrm>
              <a:prstGeom prst="rect">
                <a:avLst/>
              </a:prstGeom>
              <a:blipFill>
                <a:blip r:embed="rId5"/>
                <a:stretch>
                  <a:fillRect l="-4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32788ECB-CC9A-4F1E-B962-2A92F1225C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646" y="1396317"/>
            <a:ext cx="4236864" cy="280809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F42210C-C3FD-42F6-B854-5E4E9BBCE07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691" y="156023"/>
            <a:ext cx="1338016" cy="96957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CC9B923-266F-4520-9EB7-664E7B0D06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129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152"/>
    </mc:Choice>
    <mc:Fallback xmlns="">
      <p:transition spd="slow" advTm="961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36360" y="6417642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10" name="Oval 9"/>
          <p:cNvSpPr/>
          <p:nvPr/>
        </p:nvSpPr>
        <p:spPr>
          <a:xfrm>
            <a:off x="11629847" y="6321196"/>
            <a:ext cx="391614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7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DD69F1-717B-4EC6-82A0-FC0222604D1E}"/>
              </a:ext>
            </a:extLst>
          </p:cNvPr>
          <p:cNvSpPr/>
          <p:nvPr/>
        </p:nvSpPr>
        <p:spPr>
          <a:xfrm>
            <a:off x="266255" y="160918"/>
            <a:ext cx="51785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835C78-06D9-4297-B0AB-A8CE6FCAECA4}"/>
              </a:ext>
            </a:extLst>
          </p:cNvPr>
          <p:cNvCxnSpPr/>
          <p:nvPr/>
        </p:nvCxnSpPr>
        <p:spPr>
          <a:xfrm flipV="1">
            <a:off x="400676" y="1173753"/>
            <a:ext cx="11390648" cy="98222"/>
          </a:xfrm>
          <a:prstGeom prst="line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D5C592C-8CCC-4F7C-B8DB-44EF88A495B4}"/>
              </a:ext>
            </a:extLst>
          </p:cNvPr>
          <p:cNvSpPr txBox="1"/>
          <p:nvPr/>
        </p:nvSpPr>
        <p:spPr>
          <a:xfrm>
            <a:off x="5521694" y="370323"/>
            <a:ext cx="579141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itchFamily="18" charset="0"/>
              </a:rPr>
              <a:t>SIMULATION AND RESULTS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3A5C0C-3F0B-4083-ACC8-CDA9A11D2F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112" y="1695966"/>
            <a:ext cx="6931776" cy="319449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BE857DE-98C1-46A0-ACF5-6AAAB0E59296}"/>
              </a:ext>
            </a:extLst>
          </p:cNvPr>
          <p:cNvSpPr txBox="1"/>
          <p:nvPr/>
        </p:nvSpPr>
        <p:spPr>
          <a:xfrm>
            <a:off x="2630112" y="4945115"/>
            <a:ext cx="7272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Fig. 4 Intensity profile of fundamental guided mode For X and Y polarization.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13BE21F-1A0D-4BCF-AE4A-A2BF34B2F00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691" y="147145"/>
            <a:ext cx="1338016" cy="969576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426D1F8-AAB0-4C17-BAA0-AA3CC70CC6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234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23"/>
    </mc:Choice>
    <mc:Fallback xmlns="">
      <p:transition spd="slow" advTm="26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36360" y="6417642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10" name="Oval 9"/>
          <p:cNvSpPr/>
          <p:nvPr/>
        </p:nvSpPr>
        <p:spPr>
          <a:xfrm>
            <a:off x="11629847" y="6321196"/>
            <a:ext cx="391614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8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DD69F1-717B-4EC6-82A0-FC0222604D1E}"/>
              </a:ext>
            </a:extLst>
          </p:cNvPr>
          <p:cNvSpPr/>
          <p:nvPr/>
        </p:nvSpPr>
        <p:spPr>
          <a:xfrm>
            <a:off x="266255" y="160918"/>
            <a:ext cx="51785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835C78-06D9-4297-B0AB-A8CE6FCAECA4}"/>
              </a:ext>
            </a:extLst>
          </p:cNvPr>
          <p:cNvCxnSpPr/>
          <p:nvPr/>
        </p:nvCxnSpPr>
        <p:spPr>
          <a:xfrm flipV="1">
            <a:off x="400676" y="1173753"/>
            <a:ext cx="11390648" cy="98222"/>
          </a:xfrm>
          <a:prstGeom prst="line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D5C592C-8CCC-4F7C-B8DB-44EF88A495B4}"/>
              </a:ext>
            </a:extLst>
          </p:cNvPr>
          <p:cNvSpPr txBox="1"/>
          <p:nvPr/>
        </p:nvSpPr>
        <p:spPr>
          <a:xfrm>
            <a:off x="5036360" y="396597"/>
            <a:ext cx="67128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itchFamily="18" charset="0"/>
              </a:rPr>
              <a:t>SIMULATION AND RESULTS cont.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981B1028-AB37-4259-80FD-D4395B9F1867}"/>
                  </a:ext>
                </a:extLst>
              </p:cNvPr>
              <p:cNvSpPr/>
              <p:nvPr/>
            </p:nvSpPr>
            <p:spPr>
              <a:xfrm>
                <a:off x="400676" y="1412260"/>
                <a:ext cx="6096000" cy="2595006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r>
                  <a:rPr lang="en-US" sz="2400" b="1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Birefringence</a:t>
                </a:r>
              </a:p>
              <a:p>
                <a:endParaRPr lang="en-US" sz="2800" b="1" dirty="0">
                  <a:latin typeface="Times New Roman" panose="02020603050405020304" pitchFamily="18" charset="0"/>
                  <a:ea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Crucial properties of PCFs.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Highly influential for polarization maintaining fiber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The mathematical formulation of birefringence can be expressed as ,</a:t>
                </a:r>
              </a:p>
              <a:p>
                <a:endParaRPr lang="en-US" dirty="0">
                  <a:latin typeface="Times New Roman" panose="02020603050405020304" pitchFamily="18" charset="0"/>
                  <a:ea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𝐵(𝜆)=|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sup>
                    </m:sSubSup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sSubSup>
                      <m:sSub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𝑦</m:t>
                        </m:r>
                      </m:sup>
                    </m:sSubSup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|</a:t>
                </a:r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 </a:t>
                </a:r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(2)</a:t>
                </a:r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981B1028-AB37-4259-80FD-D4395B9F186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0676" y="1412260"/>
                <a:ext cx="6096000" cy="2595006"/>
              </a:xfrm>
              <a:prstGeom prst="rect">
                <a:avLst/>
              </a:prstGeom>
              <a:blipFill>
                <a:blip r:embed="rId4"/>
                <a:stretch>
                  <a:fillRect l="-1600" t="-1882" r="-1400" b="-18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F3887737-B3AD-4553-A563-BD8D6C7B2D38}"/>
              </a:ext>
            </a:extLst>
          </p:cNvPr>
          <p:cNvSpPr/>
          <p:nvPr/>
        </p:nvSpPr>
        <p:spPr>
          <a:xfrm>
            <a:off x="7397726" y="5651275"/>
            <a:ext cx="4115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Fig. 5: </a:t>
            </a:r>
            <a:r>
              <a:rPr lang="en-US" dirty="0" err="1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Birefringece</a:t>
            </a:r>
            <a:r>
              <a:rPr lang="en-US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vs. wavelength profile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C2A84001-BE2A-4509-AA92-3D6303876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9119" y="1704521"/>
            <a:ext cx="5112342" cy="38319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6E315FD-368C-4903-BCAF-F62B03751A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691" y="147145"/>
            <a:ext cx="1338016" cy="96957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A1A53075-6727-44B9-BE39-A856CB84287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37800991"/>
                  </p:ext>
                </p:extLst>
              </p:nvPr>
            </p:nvGraphicFramePr>
            <p:xfrm>
              <a:off x="399936" y="4167915"/>
              <a:ext cx="5778921" cy="1483360"/>
            </p:xfrm>
            <a:graphic>
              <a:graphicData uri="http://schemas.openxmlformats.org/drawingml/2006/table">
                <a:tbl>
                  <a:tblPr firstRow="1" bandRow="1">
                    <a:tableStyleId>{616DA210-FB5B-4158-B5E0-FEB733F419BA}</a:tableStyleId>
                  </a:tblPr>
                  <a:tblGrid>
                    <a:gridCol w="1926307">
                      <a:extLst>
                        <a:ext uri="{9D8B030D-6E8A-4147-A177-3AD203B41FA5}">
                          <a16:colId xmlns:a16="http://schemas.microsoft.com/office/drawing/2014/main" val="3099230710"/>
                        </a:ext>
                      </a:extLst>
                    </a:gridCol>
                    <a:gridCol w="1926307">
                      <a:extLst>
                        <a:ext uri="{9D8B030D-6E8A-4147-A177-3AD203B41FA5}">
                          <a16:colId xmlns:a16="http://schemas.microsoft.com/office/drawing/2014/main" val="4172898262"/>
                        </a:ext>
                      </a:extLst>
                    </a:gridCol>
                    <a:gridCol w="1926307">
                      <a:extLst>
                        <a:ext uri="{9D8B030D-6E8A-4147-A177-3AD203B41FA5}">
                          <a16:colId xmlns:a16="http://schemas.microsoft.com/office/drawing/2014/main" val="276383573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Wavelength (</a:t>
                          </a:r>
                          <a:r>
                            <a:rPr lang="en-US" sz="1800" b="0" i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µm)</a:t>
                          </a:r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Ellipticity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Birefringence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07428177"/>
                      </a:ext>
                    </a:extLst>
                  </a:tr>
                  <a:tr h="370840">
                    <a:tc rowSpan="3">
                      <a:txBody>
                        <a:bodyPr/>
                        <a:lstStyle/>
                        <a:p>
                          <a:pPr lvl="0"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0.39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800" b="0" i="0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</a:t>
                          </a:r>
                          <a:r>
                            <a:rPr lang="en-US" sz="1800" b="0" i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.</a:t>
                          </a:r>
                          <a:r>
                            <a:rPr lang="en-US" sz="1800" b="0" i="0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3 </a:t>
                          </a:r>
                          <a:r>
                            <a:rPr lang="en-US" sz="1800" b="0" i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−3</m:t>
                                  </m:r>
                                </m:sup>
                              </m:sSup>
                            </m:oMath>
                          </a14:m>
                          <a:endParaRPr lang="en-US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386565739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b="0" i="0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</a:t>
                          </a:r>
                          <a:r>
                            <a:rPr lang="en-US" sz="1800" b="0" i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.</a:t>
                          </a:r>
                          <a:r>
                            <a:rPr lang="en-US" sz="1800" b="0" i="0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25 </a:t>
                          </a:r>
                          <a:r>
                            <a:rPr lang="en-US" sz="1800" b="0" i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−3</m:t>
                                  </m:r>
                                </m:sup>
                              </m:sSup>
                            </m:oMath>
                          </a14:m>
                          <a:endParaRPr lang="en-US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115764803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0.43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800" b="0" i="0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1</a:t>
                          </a:r>
                          <a:r>
                            <a:rPr lang="en-US" sz="1800" b="0" i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.</a:t>
                          </a:r>
                          <a:r>
                            <a:rPr lang="en-US" sz="1800" b="0" i="0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2 </a:t>
                          </a:r>
                          <a:r>
                            <a:rPr lang="en-US" sz="1800" b="0" i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×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10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−3</m:t>
                                  </m:r>
                                </m:sup>
                              </m:sSup>
                            </m:oMath>
                          </a14:m>
                          <a:endParaRPr lang="en-US" dirty="0"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418027044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6" name="Table 5">
                <a:extLst>
                  <a:ext uri="{FF2B5EF4-FFF2-40B4-BE49-F238E27FC236}">
                    <a16:creationId xmlns:a16="http://schemas.microsoft.com/office/drawing/2014/main" id="{A1A53075-6727-44B9-BE39-A856CB84287C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937800991"/>
                  </p:ext>
                </p:extLst>
              </p:nvPr>
            </p:nvGraphicFramePr>
            <p:xfrm>
              <a:off x="399936" y="4167915"/>
              <a:ext cx="5778921" cy="1483360"/>
            </p:xfrm>
            <a:graphic>
              <a:graphicData uri="http://schemas.openxmlformats.org/drawingml/2006/table">
                <a:tbl>
                  <a:tblPr firstRow="1" bandRow="1">
                    <a:tableStyleId>{616DA210-FB5B-4158-B5E0-FEB733F419BA}</a:tableStyleId>
                  </a:tblPr>
                  <a:tblGrid>
                    <a:gridCol w="1926307">
                      <a:extLst>
                        <a:ext uri="{9D8B030D-6E8A-4147-A177-3AD203B41FA5}">
                          <a16:colId xmlns:a16="http://schemas.microsoft.com/office/drawing/2014/main" val="3099230710"/>
                        </a:ext>
                      </a:extLst>
                    </a:gridCol>
                    <a:gridCol w="1926307">
                      <a:extLst>
                        <a:ext uri="{9D8B030D-6E8A-4147-A177-3AD203B41FA5}">
                          <a16:colId xmlns:a16="http://schemas.microsoft.com/office/drawing/2014/main" val="4172898262"/>
                        </a:ext>
                      </a:extLst>
                    </a:gridCol>
                    <a:gridCol w="1926307">
                      <a:extLst>
                        <a:ext uri="{9D8B030D-6E8A-4147-A177-3AD203B41FA5}">
                          <a16:colId xmlns:a16="http://schemas.microsoft.com/office/drawing/2014/main" val="2763835736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Wavelength (</a:t>
                          </a:r>
                          <a:r>
                            <a:rPr lang="en-US" sz="1800" b="0" i="1" kern="1200" dirty="0">
                              <a:solidFill>
                                <a:schemeClr val="tx1"/>
                              </a:solidFill>
                              <a:effectLst/>
                              <a:latin typeface="Times New Roman" panose="02020603050405020304" pitchFamily="18" charset="0"/>
                              <a:ea typeface="+mn-ea"/>
                              <a:cs typeface="Times New Roman" panose="02020603050405020304" pitchFamily="18" charset="0"/>
                            </a:rPr>
                            <a:t>µm)</a:t>
                          </a:r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 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Ellipticity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Birefringence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507428177"/>
                      </a:ext>
                    </a:extLst>
                  </a:tr>
                  <a:tr h="370840">
                    <a:tc rowSpan="3">
                      <a:txBody>
                        <a:bodyPr/>
                        <a:lstStyle/>
                        <a:p>
                          <a:pPr lvl="0"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</a:t>
                          </a: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0.39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200633" t="-106452" r="-949" b="-2193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86565739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0.41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200633" t="-209836" r="-949" b="-1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15764803"/>
                      </a:ext>
                    </a:extLst>
                  </a:tr>
                  <a:tr h="370840">
                    <a:tc vMerge="1">
                      <a:txBody>
                        <a:bodyPr/>
                        <a:lstStyle/>
                        <a:p>
                          <a:endParaRPr lang="en-US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dirty="0"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0.43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7"/>
                          <a:stretch>
                            <a:fillRect l="-200633" t="-309836" r="-949" b="-229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41802704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D3197F7-AACB-4289-ABE8-A2772E0EFE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012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9089"/>
    </mc:Choice>
    <mc:Fallback xmlns="">
      <p:transition spd="slow" advTm="89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December 18,2021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036360" y="6417642"/>
            <a:ext cx="272845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200" dirty="0"/>
              <a:t>Paper ID-146</a:t>
            </a:r>
          </a:p>
        </p:txBody>
      </p:sp>
      <p:sp>
        <p:nvSpPr>
          <p:cNvPr id="10" name="Oval 9"/>
          <p:cNvSpPr/>
          <p:nvPr/>
        </p:nvSpPr>
        <p:spPr>
          <a:xfrm>
            <a:off x="11629847" y="6321196"/>
            <a:ext cx="391614" cy="42602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MS PGothic(Body)"/>
                <a:ea typeface="MS PGothic" panose="020B0600070205080204" pitchFamily="34" charset="-128"/>
              </a:rPr>
              <a:t>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DD69F1-717B-4EC6-82A0-FC0222604D1E}"/>
              </a:ext>
            </a:extLst>
          </p:cNvPr>
          <p:cNvSpPr/>
          <p:nvPr/>
        </p:nvSpPr>
        <p:spPr>
          <a:xfrm>
            <a:off x="266255" y="160918"/>
            <a:ext cx="51785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EICT 2021</a:t>
            </a:r>
          </a:p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5th International Conference on Electrical Information and Communication Technology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835C78-06D9-4297-B0AB-A8CE6FCAECA4}"/>
              </a:ext>
            </a:extLst>
          </p:cNvPr>
          <p:cNvCxnSpPr/>
          <p:nvPr/>
        </p:nvCxnSpPr>
        <p:spPr>
          <a:xfrm flipV="1">
            <a:off x="400676" y="1173753"/>
            <a:ext cx="11390648" cy="98222"/>
          </a:xfrm>
          <a:prstGeom prst="line">
            <a:avLst/>
          </a:prstGeom>
          <a:ln w="5715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CD5C592C-8CCC-4F7C-B8DB-44EF88A495B4}"/>
              </a:ext>
            </a:extLst>
          </p:cNvPr>
          <p:cNvSpPr txBox="1"/>
          <p:nvPr/>
        </p:nvSpPr>
        <p:spPr>
          <a:xfrm>
            <a:off x="5036360" y="436094"/>
            <a:ext cx="67095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2800" b="1" dirty="0">
                <a:solidFill>
                  <a:schemeClr val="accent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ＭＳ Ｐゴシック" panose="020B0600070205080204" pitchFamily="34" charset="-128"/>
                <a:cs typeface="Times New Roman" pitchFamily="18" charset="0"/>
              </a:rPr>
              <a:t>SIMULATION AND RESULTS cont.</a:t>
            </a:r>
            <a:endParaRPr lang="en-US" sz="2800" dirty="0">
              <a:solidFill>
                <a:schemeClr val="accent1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FEB8E25-CE4A-431C-9A79-969E1F1E4576}"/>
                  </a:ext>
                </a:extLst>
              </p:cNvPr>
              <p:cNvSpPr/>
              <p:nvPr/>
            </p:nvSpPr>
            <p:spPr>
              <a:xfrm>
                <a:off x="177816" y="1927588"/>
                <a:ext cx="6807168" cy="252421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b="1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Power Fraction</a:t>
                </a:r>
              </a:p>
              <a:p>
                <a:endParaRPr lang="en-US" b="1" dirty="0">
                  <a:latin typeface="Times New Roman" panose="02020603050405020304" pitchFamily="18" charset="0"/>
                  <a:ea typeface="Cambria" panose="02040503050406030204" pitchFamily="18" charset="0"/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The light smoothly confined over the core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More than 80 % power entering through the core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High bit rate transmission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High power communication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Power Fraction which can be evaluated by the following expression ,</a:t>
                </a:r>
              </a:p>
              <a:p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Power Fraction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mbria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  <a:ea typeface="Cambria" panose="02040503050406030204" pitchFamily="18" charset="0"/>
                          </a:rPr>
                          <m:t>Core</m:t>
                        </m:r>
                        <m:r>
                          <a:rPr lang="en-US">
                            <a:latin typeface="Cambria Math" panose="02040503050406030204" pitchFamily="18" charset="0"/>
                            <a:ea typeface="Cambria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  <a:ea typeface="Cambria" panose="02040503050406030204" pitchFamily="18" charset="0"/>
                          </a:rPr>
                          <m:t>Power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  <a:ea typeface="Cambria" panose="02040503050406030204" pitchFamily="18" charset="0"/>
                          </a:rPr>
                          <m:t>Total</m:t>
                        </m:r>
                        <m:r>
                          <a:rPr lang="en-US">
                            <a:latin typeface="Cambria Math" panose="02040503050406030204" pitchFamily="18" charset="0"/>
                            <a:ea typeface="Cambria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  <a:ea typeface="Cambria" panose="02040503050406030204" pitchFamily="18" charset="0"/>
                          </a:rPr>
                          <m:t>Power</m:t>
                        </m:r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×100 %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Cambria" panose="02040503050406030204" pitchFamily="18" charset="0"/>
                    <a:cs typeface="Times New Roman" panose="02020603050405020304" pitchFamily="18" charset="0"/>
                  </a:rPr>
                  <a:t>              (3)</a:t>
                </a:r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3FEB8E25-CE4A-431C-9A79-969E1F1E457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7816" y="1927588"/>
                <a:ext cx="6807168" cy="2524217"/>
              </a:xfrm>
              <a:prstGeom prst="rect">
                <a:avLst/>
              </a:prstGeom>
              <a:blipFill>
                <a:blip r:embed="rId4"/>
                <a:stretch>
                  <a:fillRect l="-1343" t="-1932" b="-4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Picture 2">
            <a:extLst>
              <a:ext uri="{FF2B5EF4-FFF2-40B4-BE49-F238E27FC236}">
                <a16:creationId xmlns:a16="http://schemas.microsoft.com/office/drawing/2014/main" id="{90B1C6E1-BDD8-4BC5-8520-50FE2575B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6796" y="1566486"/>
            <a:ext cx="5084528" cy="38111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F14ADD2-B220-4CCE-83C7-1E8EC54C8B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9691" y="147145"/>
            <a:ext cx="1338016" cy="96957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CCB6EE27-237E-4A3F-BF33-6EF306797442}"/>
              </a:ext>
            </a:extLst>
          </p:cNvPr>
          <p:cNvSpPr/>
          <p:nvPr/>
        </p:nvSpPr>
        <p:spPr>
          <a:xfrm>
            <a:off x="6983512" y="5469697"/>
            <a:ext cx="43781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Fig. 6: Power Fraction vs. wavelength profile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BB34F6C-78AA-4AD3-BF25-F444D1C562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5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142"/>
    </mc:Choice>
    <mc:Fallback xmlns="">
      <p:transition spd="slow" advTm="701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8022</TotalTime>
  <Words>1257</Words>
  <Application>Microsoft Office PowerPoint</Application>
  <PresentationFormat>Widescreen</PresentationFormat>
  <Paragraphs>234</Paragraphs>
  <Slides>15</Slides>
  <Notes>1</Notes>
  <HiddenSlides>0</HiddenSlides>
  <MMClips>15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Cambria</vt:lpstr>
      <vt:lpstr>Cambria Math</vt:lpstr>
      <vt:lpstr>MS PGothic(Body)</vt:lpstr>
      <vt:lpstr>Times New Roman</vt:lpstr>
      <vt:lpstr>Wingdings</vt:lpstr>
      <vt:lpstr>Office Theme</vt:lpstr>
      <vt:lpstr>EICT 2021 5th International Conference on Electrical Information and Communication Technology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Hp</dc:creator>
  <cp:lastModifiedBy>bikash@mbstu.ac.bd</cp:lastModifiedBy>
  <cp:revision>272</cp:revision>
  <dcterms:created xsi:type="dcterms:W3CDTF">2020-01-31T09:26:31Z</dcterms:created>
  <dcterms:modified xsi:type="dcterms:W3CDTF">2022-12-10T07:40:41Z</dcterms:modified>
</cp:coreProperties>
</file>

<file path=docProps/thumbnail.jpeg>
</file>